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Consolas" panose="020B0609020204030204" pitchFamily="49" charset="0"/>
      <p:regular r:id="rId21"/>
      <p:bold r:id="rId22"/>
      <p:italic r:id="rId23"/>
      <p:boldItalic r:id="rId24"/>
    </p:embeddedFont>
    <p:embeddedFont>
      <p:font typeface="Roboto" panose="02000000000000000000" pitchFamily="2" charset="0"/>
      <p:regular r:id="rId25"/>
    </p:embeddedFont>
    <p:embeddedFont>
      <p:font typeface="Saira Medium"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659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svg"/></Relationships>
</file>

<file path=ppt/slides/_rels/slide18.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1644491" y="1602819"/>
            <a:ext cx="11341298" cy="1417677"/>
          </a:xfrm>
          <a:prstGeom prst="rect">
            <a:avLst/>
          </a:prstGeom>
          <a:noFill/>
          <a:ln/>
        </p:spPr>
        <p:txBody>
          <a:bodyPr wrap="none" lIns="0" tIns="0" rIns="0" bIns="0" rtlCol="0" anchor="t"/>
          <a:lstStyle/>
          <a:p>
            <a:pPr marL="0" indent="0" algn="ctr">
              <a:lnSpc>
                <a:spcPts val="11150"/>
              </a:lnSpc>
              <a:buNone/>
            </a:pPr>
            <a:r>
              <a:rPr lang="en-US" sz="8900" dirty="0">
                <a:solidFill>
                  <a:srgbClr val="FFFFFF"/>
                </a:solidFill>
                <a:latin typeface="Saira Medium" pitchFamily="34" charset="0"/>
                <a:ea typeface="Saira Medium" pitchFamily="34" charset="-122"/>
                <a:cs typeface="Saira Medium" pitchFamily="34" charset="-120"/>
              </a:rPr>
              <a:t>Báo Cáo Chuyên Đề</a:t>
            </a:r>
            <a:endParaRPr lang="en-US" sz="8900" dirty="0"/>
          </a:p>
        </p:txBody>
      </p:sp>
      <p:sp>
        <p:nvSpPr>
          <p:cNvPr id="3" name="Text 1"/>
          <p:cNvSpPr/>
          <p:nvPr/>
        </p:nvSpPr>
        <p:spPr>
          <a:xfrm>
            <a:off x="2922270" y="3360658"/>
            <a:ext cx="8785860" cy="708779"/>
          </a:xfrm>
          <a:prstGeom prst="rect">
            <a:avLst/>
          </a:prstGeom>
          <a:noFill/>
          <a:ln/>
        </p:spPr>
        <p:txBody>
          <a:bodyPr wrap="none" lIns="0" tIns="0" rIns="0" bIns="0" rtlCol="0" anchor="t"/>
          <a:lstStyle/>
          <a:p>
            <a:pPr marL="0" indent="0" algn="ctr">
              <a:lnSpc>
                <a:spcPts val="5550"/>
              </a:lnSpc>
              <a:buNone/>
            </a:pPr>
            <a:r>
              <a:rPr lang="en-US" sz="4450" dirty="0">
                <a:solidFill>
                  <a:srgbClr val="FFFFFF"/>
                </a:solidFill>
                <a:latin typeface="Saira Medium" pitchFamily="34" charset="0"/>
                <a:ea typeface="Saira Medium" pitchFamily="34" charset="-122"/>
                <a:cs typeface="Saira Medium" pitchFamily="34" charset="-120"/>
              </a:rPr>
              <a:t>JSON (JavaScript Object Notation)</a:t>
            </a:r>
            <a:endParaRPr lang="en-US" sz="4450" dirty="0"/>
          </a:p>
        </p:txBody>
      </p:sp>
      <p:sp>
        <p:nvSpPr>
          <p:cNvPr id="4" name="Text 2"/>
          <p:cNvSpPr/>
          <p:nvPr/>
        </p:nvSpPr>
        <p:spPr>
          <a:xfrm>
            <a:off x="593068" y="4425618"/>
            <a:ext cx="13042821" cy="362903"/>
          </a:xfrm>
          <a:prstGeom prst="rect">
            <a:avLst/>
          </a:prstGeom>
          <a:noFill/>
          <a:ln/>
        </p:spPr>
        <p:txBody>
          <a:bodyPr wrap="none" lIns="0" tIns="0" rIns="0" bIns="0" rtlCol="0" anchor="t"/>
          <a:lstStyle/>
          <a:p>
            <a:pPr marL="0" indent="0" algn="ctr">
              <a:lnSpc>
                <a:spcPts val="2850"/>
              </a:lnSpc>
              <a:buNone/>
            </a:pPr>
            <a:r>
              <a:rPr lang="en-US" sz="2400" b="1" dirty="0">
                <a:solidFill>
                  <a:srgbClr val="E5E0DF"/>
                </a:solidFill>
                <a:latin typeface="Roboto" pitchFamily="34" charset="0"/>
                <a:ea typeface="Roboto" pitchFamily="34" charset="-122"/>
                <a:cs typeface="Roboto" pitchFamily="34" charset="-120"/>
              </a:rPr>
              <a:t>Môn học:</a:t>
            </a:r>
            <a:r>
              <a:rPr lang="en-US" sz="2400" dirty="0">
                <a:solidFill>
                  <a:srgbClr val="E5E0DF"/>
                </a:solidFill>
                <a:latin typeface="Roboto" pitchFamily="34" charset="0"/>
                <a:ea typeface="Roboto" pitchFamily="34" charset="-122"/>
                <a:cs typeface="Roboto" pitchFamily="34" charset="-120"/>
              </a:rPr>
              <a:t> Lập Trình Web</a:t>
            </a:r>
            <a:endParaRPr lang="en-US" sz="2400" dirty="0"/>
          </a:p>
        </p:txBody>
      </p:sp>
      <p:sp>
        <p:nvSpPr>
          <p:cNvPr id="5" name="Text 3"/>
          <p:cNvSpPr/>
          <p:nvPr/>
        </p:nvSpPr>
        <p:spPr>
          <a:xfrm>
            <a:off x="793790" y="5027652"/>
            <a:ext cx="13042821" cy="362903"/>
          </a:xfrm>
          <a:prstGeom prst="rect">
            <a:avLst/>
          </a:prstGeom>
          <a:noFill/>
          <a:ln/>
        </p:spPr>
        <p:txBody>
          <a:bodyPr wrap="none" lIns="0" tIns="0" rIns="0" bIns="0" rtlCol="0" anchor="t"/>
          <a:lstStyle/>
          <a:p>
            <a:pPr marL="0" indent="0" algn="ctr">
              <a:lnSpc>
                <a:spcPts val="2850"/>
              </a:lnSpc>
              <a:buNone/>
            </a:pPr>
            <a:r>
              <a:rPr lang="en-US" sz="1750" b="1" dirty="0">
                <a:solidFill>
                  <a:srgbClr val="E5E0DF"/>
                </a:solidFill>
                <a:latin typeface="Roboto" pitchFamily="34" charset="0"/>
                <a:ea typeface="Roboto" pitchFamily="34" charset="-122"/>
                <a:cs typeface="Roboto" pitchFamily="34" charset="-120"/>
              </a:rPr>
              <a:t>Đề tài:</a:t>
            </a:r>
            <a:r>
              <a:rPr lang="en-US" sz="1750" dirty="0">
                <a:solidFill>
                  <a:srgbClr val="E5E0DF"/>
                </a:solidFill>
                <a:latin typeface="Roboto" pitchFamily="34" charset="0"/>
                <a:ea typeface="Roboto" pitchFamily="34" charset="-122"/>
                <a:cs typeface="Roboto" pitchFamily="34" charset="-120"/>
              </a:rPr>
              <a:t> JSON (JavaScript Object Notation)</a:t>
            </a:r>
            <a:endParaRPr lang="en-US" sz="1750" dirty="0"/>
          </a:p>
        </p:txBody>
      </p:sp>
      <p:sp>
        <p:nvSpPr>
          <p:cNvPr id="6" name="Text 4"/>
          <p:cNvSpPr/>
          <p:nvPr/>
        </p:nvSpPr>
        <p:spPr>
          <a:xfrm>
            <a:off x="793790" y="5645706"/>
            <a:ext cx="13042821" cy="362903"/>
          </a:xfrm>
          <a:prstGeom prst="rect">
            <a:avLst/>
          </a:prstGeom>
          <a:noFill/>
          <a:ln/>
        </p:spPr>
        <p:txBody>
          <a:bodyPr wrap="none" lIns="0" tIns="0" rIns="0" bIns="0" rtlCol="0" anchor="t"/>
          <a:lstStyle/>
          <a:p>
            <a:pPr marL="0" indent="0" algn="ctr">
              <a:lnSpc>
                <a:spcPts val="2850"/>
              </a:lnSpc>
              <a:buNone/>
            </a:pPr>
            <a:r>
              <a:rPr lang="en-US" sz="1750" b="1" dirty="0">
                <a:solidFill>
                  <a:srgbClr val="E5E0DF"/>
                </a:solidFill>
                <a:latin typeface="Roboto" pitchFamily="34" charset="0"/>
                <a:ea typeface="Roboto" pitchFamily="34" charset="-122"/>
                <a:cs typeface="Roboto" pitchFamily="34" charset="-120"/>
              </a:rPr>
              <a:t>Sinh viên thực hiện:</a:t>
            </a:r>
            <a:r>
              <a:rPr lang="en-US" sz="1750" dirty="0">
                <a:solidFill>
                  <a:srgbClr val="E5E0DF"/>
                </a:solidFill>
                <a:latin typeface="Roboto" pitchFamily="34" charset="0"/>
                <a:ea typeface="Roboto" pitchFamily="34" charset="-122"/>
                <a:cs typeface="Roboto" pitchFamily="34" charset="-120"/>
              </a:rPr>
              <a:t> Nguyễn Thanh Tùng</a:t>
            </a:r>
            <a:endParaRPr lang="en-US" sz="1750" dirty="0"/>
          </a:p>
        </p:txBody>
      </p:sp>
      <p:sp>
        <p:nvSpPr>
          <p:cNvPr id="7" name="Text 5"/>
          <p:cNvSpPr/>
          <p:nvPr/>
        </p:nvSpPr>
        <p:spPr>
          <a:xfrm>
            <a:off x="793790" y="6263759"/>
            <a:ext cx="13042821" cy="362903"/>
          </a:xfrm>
          <a:prstGeom prst="rect">
            <a:avLst/>
          </a:prstGeom>
          <a:noFill/>
          <a:ln/>
        </p:spPr>
        <p:txBody>
          <a:bodyPr wrap="none" lIns="0" tIns="0" rIns="0" bIns="0" rtlCol="0" anchor="t"/>
          <a:lstStyle/>
          <a:p>
            <a:pPr marL="0" indent="0" algn="ctr">
              <a:lnSpc>
                <a:spcPts val="2850"/>
              </a:lnSpc>
              <a:buNone/>
            </a:pPr>
            <a:r>
              <a:rPr lang="en-US" sz="1750" b="1" dirty="0">
                <a:solidFill>
                  <a:srgbClr val="E5E0DF"/>
                </a:solidFill>
                <a:latin typeface="Roboto" pitchFamily="34" charset="0"/>
                <a:ea typeface="Roboto" pitchFamily="34" charset="-122"/>
                <a:cs typeface="Roboto" pitchFamily="34" charset="-120"/>
              </a:rPr>
              <a:t>Mã số sinh viên (MSV):</a:t>
            </a:r>
            <a:r>
              <a:rPr lang="en-US" sz="1750" dirty="0">
                <a:solidFill>
                  <a:srgbClr val="E5E0DF"/>
                </a:solidFill>
                <a:latin typeface="Roboto" pitchFamily="34" charset="0"/>
                <a:ea typeface="Roboto" pitchFamily="34" charset="-122"/>
                <a:cs typeface="Roboto" pitchFamily="34" charset="-120"/>
              </a:rPr>
              <a:t> B21DCPT229</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0194" y="473154"/>
            <a:ext cx="4229457" cy="278725"/>
          </a:xfrm>
          <a:prstGeom prst="rect">
            <a:avLst/>
          </a:prstGeom>
          <a:noFill/>
          <a:ln/>
        </p:spPr>
        <p:txBody>
          <a:bodyPr wrap="none" lIns="0" tIns="0" rIns="0" bIns="0" rtlCol="0" anchor="t"/>
          <a:lstStyle/>
          <a:p>
            <a:pPr marL="0" indent="0" algn="l">
              <a:lnSpc>
                <a:spcPts val="2150"/>
              </a:lnSpc>
              <a:buNone/>
            </a:pPr>
            <a:r>
              <a:rPr lang="en-US" sz="1750" dirty="0">
                <a:solidFill>
                  <a:srgbClr val="FFFFFF"/>
                </a:solidFill>
                <a:latin typeface="Saira Medium" pitchFamily="34" charset="0"/>
                <a:ea typeface="Saira Medium" pitchFamily="34" charset="-122"/>
                <a:cs typeface="Saira Medium" pitchFamily="34" charset="-120"/>
              </a:rPr>
              <a:t>Kỹ Thuật JSON Lồng Nhau (Nested JSON)</a:t>
            </a:r>
            <a:endParaRPr lang="en-US" sz="1750" dirty="0"/>
          </a:p>
        </p:txBody>
      </p:sp>
      <p:sp>
        <p:nvSpPr>
          <p:cNvPr id="3" name="Text 1"/>
          <p:cNvSpPr/>
          <p:nvPr/>
        </p:nvSpPr>
        <p:spPr>
          <a:xfrm>
            <a:off x="600194" y="974765"/>
            <a:ext cx="13430012" cy="178237"/>
          </a:xfrm>
          <a:prstGeom prst="rect">
            <a:avLst/>
          </a:prstGeom>
          <a:noFill/>
          <a:ln/>
        </p:spPr>
        <p:txBody>
          <a:bodyPr wrap="none" lIns="0" tIns="0" rIns="0" bIns="0" rtlCol="0" anchor="t"/>
          <a:lstStyle/>
          <a:p>
            <a:pPr marL="0" indent="0" algn="l">
              <a:lnSpc>
                <a:spcPts val="1400"/>
              </a:lnSpc>
              <a:buNone/>
            </a:pPr>
            <a:r>
              <a:rPr lang="en-US" sz="850" dirty="0">
                <a:solidFill>
                  <a:srgbClr val="E5E0DF"/>
                </a:solidFill>
                <a:latin typeface="Roboto" pitchFamily="34" charset="0"/>
                <a:ea typeface="Roboto" pitchFamily="34" charset="-122"/>
                <a:cs typeface="Roboto" pitchFamily="34" charset="-120"/>
              </a:rPr>
              <a:t>JSON cho phép bạn tạo ra các cấu trúc dữ liệu phức tạp bằng cách lồng ghép các Object và Array vào bên trong nhau. Kỹ thuật này rất quan trọng để biểu diễn các mối quan hệ đa chiều và dữ liệu có cấu trúc.</a:t>
            </a:r>
            <a:endParaRPr lang="en-US" sz="850" dirty="0"/>
          </a:p>
        </p:txBody>
      </p:sp>
      <p:sp>
        <p:nvSpPr>
          <p:cNvPr id="4" name="Shape 2"/>
          <p:cNvSpPr/>
          <p:nvPr/>
        </p:nvSpPr>
        <p:spPr>
          <a:xfrm>
            <a:off x="600194" y="1403747"/>
            <a:ext cx="6579037" cy="6227207"/>
          </a:xfrm>
          <a:prstGeom prst="roundRect">
            <a:avLst>
              <a:gd name="adj" fmla="val 1611"/>
            </a:avLst>
          </a:prstGeom>
          <a:solidFill>
            <a:srgbClr val="101010"/>
          </a:solidFill>
          <a:ln/>
        </p:spPr>
        <p:txBody>
          <a:bodyPr/>
          <a:lstStyle/>
          <a:p>
            <a:endParaRPr lang="en-US"/>
          </a:p>
        </p:txBody>
      </p:sp>
      <p:sp>
        <p:nvSpPr>
          <p:cNvPr id="5" name="Shape 3"/>
          <p:cNvSpPr/>
          <p:nvPr/>
        </p:nvSpPr>
        <p:spPr>
          <a:xfrm>
            <a:off x="594717" y="1403747"/>
            <a:ext cx="6589990" cy="6227207"/>
          </a:xfrm>
          <a:prstGeom prst="roundRect">
            <a:avLst>
              <a:gd name="adj" fmla="val 269"/>
            </a:avLst>
          </a:prstGeom>
          <a:solidFill>
            <a:srgbClr val="101010"/>
          </a:solidFill>
          <a:ln/>
        </p:spPr>
        <p:txBody>
          <a:bodyPr/>
          <a:lstStyle/>
          <a:p>
            <a:endParaRPr lang="en-US"/>
          </a:p>
        </p:txBody>
      </p:sp>
      <p:sp>
        <p:nvSpPr>
          <p:cNvPr id="6" name="Text 4"/>
          <p:cNvSpPr/>
          <p:nvPr/>
        </p:nvSpPr>
        <p:spPr>
          <a:xfrm>
            <a:off x="706160" y="1487329"/>
            <a:ext cx="6367105" cy="6060043"/>
          </a:xfrm>
          <a:prstGeom prst="rect">
            <a:avLst/>
          </a:prstGeom>
          <a:noFill/>
          <a:ln/>
        </p:spPr>
        <p:txBody>
          <a:bodyPr wrap="square" lIns="0" tIns="0" rIns="0" bIns="0" rtlCol="0" anchor="t"/>
          <a:lstStyle/>
          <a:p>
            <a:pPr marL="0" indent="0" algn="l">
              <a:lnSpc>
                <a:spcPts val="1400"/>
              </a:lnSpc>
              <a:buNone/>
            </a:pPr>
            <a:r>
              <a:rPr lang="en-US" sz="850" dirty="0">
                <a:solidFill>
                  <a:srgbClr val="E5E0DF"/>
                </a:solidFill>
                <a:highlight>
                  <a:srgbClr val="101010"/>
                </a:highlight>
                <a:latin typeface="Consolas" pitchFamily="34" charset="0"/>
                <a:ea typeface="Consolas" pitchFamily="34" charset="-122"/>
                <a:cs typeface="Consolas" pitchFamily="34" charset="-120"/>
              </a:rPr>
              <a:t>{  "maSinhVien": "SV00123",  "ten": "Lê Thị Hồng",  "thongTinLienLac": [    {      "loai": "Điện thoại",      "giaTri": "0912345678",      "uuTien": 1    },    {      "loai": "Email",      "giaTri": "le.hong@example.com",      "uuTien": 2    },    {      "loai": "Facebook",      "giaTri": "fb.com/lehong",      "uuTien": 3    }  ],  "monHocDangKy": [    {      "maMon": "CS101",      "tenMon": "Lập trình cơ bản",      "tinChi": 3    },    {      "maMon": "MA201",      "tenMon": "Đại số tuyến tính",      "tinChi": 4    }  ]}</a:t>
            </a:r>
            <a:endParaRPr lang="en-US" sz="850" dirty="0"/>
          </a:p>
        </p:txBody>
      </p:sp>
      <p:sp>
        <p:nvSpPr>
          <p:cNvPr id="7" name="Text 5"/>
          <p:cNvSpPr/>
          <p:nvPr/>
        </p:nvSpPr>
        <p:spPr>
          <a:xfrm>
            <a:off x="7458789" y="1389817"/>
            <a:ext cx="2138720" cy="174069"/>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Saira Medium" pitchFamily="34" charset="0"/>
                <a:ea typeface="Saira Medium" pitchFamily="34" charset="-122"/>
                <a:cs typeface="Saira Medium" pitchFamily="34" charset="-120"/>
              </a:rPr>
              <a:t>Sức Mạnh của Lồng Ghép Dữ Liệu</a:t>
            </a:r>
            <a:endParaRPr lang="en-US" sz="1050" dirty="0"/>
          </a:p>
        </p:txBody>
      </p:sp>
      <p:sp>
        <p:nvSpPr>
          <p:cNvPr id="8" name="Text 6"/>
          <p:cNvSpPr/>
          <p:nvPr/>
        </p:nvSpPr>
        <p:spPr>
          <a:xfrm>
            <a:off x="7458789" y="1675328"/>
            <a:ext cx="6579037" cy="364093"/>
          </a:xfrm>
          <a:prstGeom prst="rect">
            <a:avLst/>
          </a:prstGeom>
          <a:noFill/>
          <a:ln/>
        </p:spPr>
        <p:txBody>
          <a:bodyPr wrap="square" lIns="0" tIns="0" rIns="0" bIns="0" rtlCol="0" anchor="t"/>
          <a:lstStyle/>
          <a:p>
            <a:pPr marL="0" indent="0" algn="l">
              <a:lnSpc>
                <a:spcPts val="1400"/>
              </a:lnSpc>
              <a:buNone/>
            </a:pPr>
            <a:r>
              <a:rPr lang="en-US" sz="850" dirty="0">
                <a:solidFill>
                  <a:srgbClr val="E5E0DF"/>
                </a:solidFill>
                <a:latin typeface="Roboto" pitchFamily="34" charset="0"/>
                <a:ea typeface="Roboto" pitchFamily="34" charset="-122"/>
                <a:cs typeface="Roboto" pitchFamily="34" charset="-120"/>
              </a:rPr>
              <a:t>Trong ví dụ này, thuộc tính </a:t>
            </a:r>
            <a:r>
              <a:rPr lang="en-US" sz="850" dirty="0">
                <a:solidFill>
                  <a:srgbClr val="E5E0DF"/>
                </a:solidFill>
                <a:highlight>
                  <a:srgbClr val="101010"/>
                </a:highlight>
                <a:latin typeface="Consolas" pitchFamily="34" charset="0"/>
                <a:ea typeface="Consolas" pitchFamily="34" charset="-122"/>
                <a:cs typeface="Consolas" pitchFamily="34" charset="-120"/>
              </a:rPr>
              <a:t>"thongTinLienLac"</a:t>
            </a:r>
            <a:r>
              <a:rPr lang="en-US" sz="850" dirty="0">
                <a:solidFill>
                  <a:srgbClr val="E5E0DF"/>
                </a:solidFill>
                <a:latin typeface="Roboto" pitchFamily="34" charset="0"/>
                <a:ea typeface="Roboto" pitchFamily="34" charset="-122"/>
                <a:cs typeface="Roboto" pitchFamily="34" charset="-120"/>
              </a:rPr>
              <a:t> là một </a:t>
            </a:r>
            <a:r>
              <a:rPr lang="en-US" sz="850" b="1" dirty="0">
                <a:solidFill>
                  <a:srgbClr val="FC8337"/>
                </a:solidFill>
                <a:latin typeface="Roboto" pitchFamily="34" charset="0"/>
                <a:ea typeface="Roboto" pitchFamily="34" charset="-122"/>
                <a:cs typeface="Roboto" pitchFamily="34" charset="-120"/>
              </a:rPr>
              <a:t>Array</a:t>
            </a:r>
            <a:r>
              <a:rPr lang="en-US" sz="850" dirty="0">
                <a:solidFill>
                  <a:srgbClr val="E5E0DF"/>
                </a:solidFill>
                <a:latin typeface="Roboto" pitchFamily="34" charset="0"/>
                <a:ea typeface="Roboto" pitchFamily="34" charset="-122"/>
                <a:cs typeface="Roboto" pitchFamily="34" charset="-120"/>
              </a:rPr>
              <a:t> chứa nhiều </a:t>
            </a:r>
            <a:r>
              <a:rPr lang="en-US" sz="850" b="1" dirty="0">
                <a:solidFill>
                  <a:srgbClr val="FC8337"/>
                </a:solidFill>
                <a:latin typeface="Roboto" pitchFamily="34" charset="0"/>
                <a:ea typeface="Roboto" pitchFamily="34" charset="-122"/>
                <a:cs typeface="Roboto" pitchFamily="34" charset="-120"/>
              </a:rPr>
              <a:t>Object</a:t>
            </a:r>
            <a:r>
              <a:rPr lang="en-US" sz="850" dirty="0">
                <a:solidFill>
                  <a:srgbClr val="E5E0DF"/>
                </a:solidFill>
                <a:latin typeface="Roboto" pitchFamily="34" charset="0"/>
                <a:ea typeface="Roboto" pitchFamily="34" charset="-122"/>
                <a:cs typeface="Roboto" pitchFamily="34" charset="-120"/>
              </a:rPr>
              <a:t>. Mỗi Object con mô tả một phương thức liên lạc khác nhau của sinh viên (điện thoại, email, Facebook), với các chi tiết như loại, giá trị và độ ưu tiên.</a:t>
            </a:r>
            <a:endParaRPr lang="en-US" sz="850" dirty="0"/>
          </a:p>
        </p:txBody>
      </p:sp>
      <p:sp>
        <p:nvSpPr>
          <p:cNvPr id="9" name="Text 7"/>
          <p:cNvSpPr/>
          <p:nvPr/>
        </p:nvSpPr>
        <p:spPr>
          <a:xfrm>
            <a:off x="7458789" y="2139672"/>
            <a:ext cx="6579037" cy="364093"/>
          </a:xfrm>
          <a:prstGeom prst="rect">
            <a:avLst/>
          </a:prstGeom>
          <a:noFill/>
          <a:ln/>
        </p:spPr>
        <p:txBody>
          <a:bodyPr wrap="square" lIns="0" tIns="0" rIns="0" bIns="0" rtlCol="0" anchor="t"/>
          <a:lstStyle/>
          <a:p>
            <a:pPr marL="0" indent="0" algn="l">
              <a:lnSpc>
                <a:spcPts val="1400"/>
              </a:lnSpc>
              <a:buNone/>
            </a:pPr>
            <a:r>
              <a:rPr lang="en-US" sz="850" dirty="0">
                <a:solidFill>
                  <a:srgbClr val="E5E0DF"/>
                </a:solidFill>
                <a:latin typeface="Roboto" pitchFamily="34" charset="0"/>
                <a:ea typeface="Roboto" pitchFamily="34" charset="-122"/>
                <a:cs typeface="Roboto" pitchFamily="34" charset="-120"/>
              </a:rPr>
              <a:t>Tương tự, </a:t>
            </a:r>
            <a:r>
              <a:rPr lang="en-US" sz="850" dirty="0">
                <a:solidFill>
                  <a:srgbClr val="E5E0DF"/>
                </a:solidFill>
                <a:highlight>
                  <a:srgbClr val="101010"/>
                </a:highlight>
                <a:latin typeface="Consolas" pitchFamily="34" charset="0"/>
                <a:ea typeface="Consolas" pitchFamily="34" charset="-122"/>
                <a:cs typeface="Consolas" pitchFamily="34" charset="-120"/>
              </a:rPr>
              <a:t>"monHocDangKy"</a:t>
            </a:r>
            <a:r>
              <a:rPr lang="en-US" sz="850" dirty="0">
                <a:solidFill>
                  <a:srgbClr val="E5E0DF"/>
                </a:solidFill>
                <a:latin typeface="Roboto" pitchFamily="34" charset="0"/>
                <a:ea typeface="Roboto" pitchFamily="34" charset="-122"/>
                <a:cs typeface="Roboto" pitchFamily="34" charset="-120"/>
              </a:rPr>
              <a:t> cũng là một </a:t>
            </a:r>
            <a:r>
              <a:rPr lang="en-US" sz="850" b="1" dirty="0">
                <a:solidFill>
                  <a:srgbClr val="FC8337"/>
                </a:solidFill>
                <a:latin typeface="Roboto" pitchFamily="34" charset="0"/>
                <a:ea typeface="Roboto" pitchFamily="34" charset="-122"/>
                <a:cs typeface="Roboto" pitchFamily="34" charset="-120"/>
              </a:rPr>
              <a:t>Array</a:t>
            </a:r>
            <a:r>
              <a:rPr lang="en-US" sz="850" dirty="0">
                <a:solidFill>
                  <a:srgbClr val="E5E0DF"/>
                </a:solidFill>
                <a:latin typeface="Roboto" pitchFamily="34" charset="0"/>
                <a:ea typeface="Roboto" pitchFamily="34" charset="-122"/>
                <a:cs typeface="Roboto" pitchFamily="34" charset="-120"/>
              </a:rPr>
              <a:t> của các </a:t>
            </a:r>
            <a:r>
              <a:rPr lang="en-US" sz="850" b="1" dirty="0">
                <a:solidFill>
                  <a:srgbClr val="FC8337"/>
                </a:solidFill>
                <a:latin typeface="Roboto" pitchFamily="34" charset="0"/>
                <a:ea typeface="Roboto" pitchFamily="34" charset="-122"/>
                <a:cs typeface="Roboto" pitchFamily="34" charset="-120"/>
              </a:rPr>
              <a:t>Object</a:t>
            </a:r>
            <a:r>
              <a:rPr lang="en-US" sz="850" dirty="0">
                <a:solidFill>
                  <a:srgbClr val="E5E0DF"/>
                </a:solidFill>
                <a:latin typeface="Roboto" pitchFamily="34" charset="0"/>
                <a:ea typeface="Roboto" pitchFamily="34" charset="-122"/>
                <a:cs typeface="Roboto" pitchFamily="34" charset="-120"/>
              </a:rPr>
              <a:t>, mỗi Object đại diện cho một môn học mà sinh viên đã đăng ký. Điều này giúp tổ chức dữ liệu một cách logic và dễ dàng truy xuất.</a:t>
            </a:r>
            <a:endParaRPr lang="en-US" sz="850" dirty="0"/>
          </a:p>
        </p:txBody>
      </p:sp>
      <p:pic>
        <p:nvPicPr>
          <p:cNvPr id="10" name="Image 0" descr="preencoded.png"/>
          <p:cNvPicPr>
            <a:picLocks noChangeAspect="1"/>
          </p:cNvPicPr>
          <p:nvPr/>
        </p:nvPicPr>
        <p:blipFill>
          <a:blip r:embed="rId3"/>
          <a:stretch>
            <a:fillRect/>
          </a:stretch>
        </p:blipFill>
        <p:spPr>
          <a:xfrm>
            <a:off x="7458789" y="2629138"/>
            <a:ext cx="4276368" cy="42763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153716"/>
          </a:xfrm>
          <a:prstGeom prst="rect">
            <a:avLst/>
          </a:prstGeom>
        </p:spPr>
      </p:pic>
      <p:sp>
        <p:nvSpPr>
          <p:cNvPr id="3" name="Text 0"/>
          <p:cNvSpPr/>
          <p:nvPr/>
        </p:nvSpPr>
        <p:spPr>
          <a:xfrm>
            <a:off x="496967" y="1544122"/>
            <a:ext cx="3331726" cy="230624"/>
          </a:xfrm>
          <a:prstGeom prst="rect">
            <a:avLst/>
          </a:prstGeom>
          <a:noFill/>
          <a:ln/>
        </p:spPr>
        <p:txBody>
          <a:bodyPr wrap="none" lIns="0" tIns="0" rIns="0" bIns="0" rtlCol="0" anchor="t"/>
          <a:lstStyle/>
          <a:p>
            <a:pPr marL="0" indent="0" algn="l">
              <a:lnSpc>
                <a:spcPts val="1800"/>
              </a:lnSpc>
              <a:buNone/>
            </a:pPr>
            <a:r>
              <a:rPr lang="en-US" sz="1450" dirty="0">
                <a:solidFill>
                  <a:srgbClr val="FFFFFF"/>
                </a:solidFill>
                <a:latin typeface="Saira Medium" pitchFamily="34" charset="0"/>
                <a:ea typeface="Saira Medium" pitchFamily="34" charset="-122"/>
                <a:cs typeface="Saira Medium" pitchFamily="34" charset="-120"/>
              </a:rPr>
              <a:t>VAI TRÒ CỐT LÕI CỦA JSON TRONG API</a:t>
            </a:r>
            <a:endParaRPr lang="en-US" sz="1450" dirty="0"/>
          </a:p>
        </p:txBody>
      </p:sp>
      <p:sp>
        <p:nvSpPr>
          <p:cNvPr id="4" name="Text 1"/>
          <p:cNvSpPr/>
          <p:nvPr/>
        </p:nvSpPr>
        <p:spPr>
          <a:xfrm>
            <a:off x="496967" y="1913096"/>
            <a:ext cx="13636466" cy="147638"/>
          </a:xfrm>
          <a:prstGeom prst="rect">
            <a:avLst/>
          </a:prstGeom>
          <a:noFill/>
          <a:ln/>
        </p:spPr>
        <p:txBody>
          <a:bodyPr wrap="none" lIns="0" tIns="0" rIns="0" bIns="0" rtlCol="0" anchor="t"/>
          <a:lstStyle/>
          <a:p>
            <a:pPr marL="0" indent="0" algn="l">
              <a:lnSpc>
                <a:spcPts val="1150"/>
              </a:lnSpc>
              <a:buNone/>
            </a:pPr>
            <a:r>
              <a:rPr lang="en-US" dirty="0">
                <a:solidFill>
                  <a:srgbClr val="E5E0DF"/>
                </a:solidFill>
                <a:latin typeface="Roboto" pitchFamily="34" charset="0"/>
                <a:ea typeface="Roboto" pitchFamily="34" charset="-122"/>
                <a:cs typeface="Roboto" pitchFamily="34" charset="-120"/>
              </a:rPr>
              <a:t>JSON là định dạng mặc định cho hầu hết các Web API hiện đại, đặc biệt là </a:t>
            </a:r>
            <a:r>
              <a:rPr lang="en-US" b="1" dirty="0">
                <a:solidFill>
                  <a:srgbClr val="E5E0DF"/>
                </a:solidFill>
                <a:latin typeface="Roboto" pitchFamily="34" charset="0"/>
                <a:ea typeface="Roboto" pitchFamily="34" charset="-122"/>
                <a:cs typeface="Roboto" pitchFamily="34" charset="-120"/>
              </a:rPr>
              <a:t>RESTful API</a:t>
            </a:r>
            <a:r>
              <a:rPr lang="en-US" dirty="0">
                <a:solidFill>
                  <a:srgbClr val="E5E0DF"/>
                </a:solidFill>
                <a:latin typeface="Roboto" pitchFamily="34" charset="0"/>
                <a:ea typeface="Roboto" pitchFamily="34" charset="-122"/>
                <a:cs typeface="Roboto" pitchFamily="34" charset="-120"/>
              </a:rPr>
              <a:t>. Nó đóng vai trò trung tâm trong việc trao đổi dữ liệu giữa client và server.</a:t>
            </a:r>
            <a:endParaRPr lang="en-US" dirty="0"/>
          </a:p>
        </p:txBody>
      </p:sp>
      <p:pic>
        <p:nvPicPr>
          <p:cNvPr id="5" name="Image 1" descr="preencoded.png"/>
          <p:cNvPicPr>
            <a:picLocks noChangeAspect="1"/>
          </p:cNvPicPr>
          <p:nvPr/>
        </p:nvPicPr>
        <p:blipFill>
          <a:blip r:embed="rId4"/>
          <a:stretch>
            <a:fillRect/>
          </a:stretch>
        </p:blipFill>
        <p:spPr>
          <a:xfrm>
            <a:off x="4012044" y="2073925"/>
            <a:ext cx="6606312" cy="2478937"/>
          </a:xfrm>
          <a:prstGeom prst="rect">
            <a:avLst/>
          </a:prstGeom>
        </p:spPr>
      </p:pic>
      <p:sp>
        <p:nvSpPr>
          <p:cNvPr id="7" name="Text 2"/>
          <p:cNvSpPr/>
          <p:nvPr/>
        </p:nvSpPr>
        <p:spPr>
          <a:xfrm>
            <a:off x="9775538" y="3824213"/>
            <a:ext cx="1351588" cy="276820"/>
          </a:xfrm>
          <a:prstGeom prst="rect">
            <a:avLst/>
          </a:prstGeom>
          <a:noFill/>
          <a:ln/>
        </p:spPr>
        <p:txBody>
          <a:bodyPr wrap="square" lIns="0" tIns="0" rIns="0" bIns="0" rtlCol="0" anchor="t"/>
          <a:lstStyle/>
          <a:p>
            <a:pPr marL="0" indent="0" algn="ctr">
              <a:lnSpc>
                <a:spcPts val="1650"/>
              </a:lnSpc>
              <a:buNone/>
            </a:pPr>
            <a:r>
              <a:rPr lang="en-US" sz="1350" dirty="0">
                <a:solidFill>
                  <a:srgbClr val="E5E0DF"/>
                </a:solidFill>
                <a:latin typeface="Saira Medium" pitchFamily="34" charset="0"/>
                <a:ea typeface="Saira Medium" pitchFamily="34" charset="-122"/>
                <a:cs typeface="Saira Medium" pitchFamily="34" charset="-120"/>
              </a:rPr>
              <a:t>Client Phân tích</a:t>
            </a:r>
            <a:endParaRPr lang="en-US" sz="1350" dirty="0"/>
          </a:p>
        </p:txBody>
      </p:sp>
      <p:sp>
        <p:nvSpPr>
          <p:cNvPr id="9" name="Text 3"/>
          <p:cNvSpPr/>
          <p:nvPr/>
        </p:nvSpPr>
        <p:spPr>
          <a:xfrm>
            <a:off x="8637119" y="3837981"/>
            <a:ext cx="963697" cy="276819"/>
          </a:xfrm>
          <a:prstGeom prst="rect">
            <a:avLst/>
          </a:prstGeom>
          <a:noFill/>
          <a:ln/>
        </p:spPr>
        <p:txBody>
          <a:bodyPr wrap="none" lIns="0" tIns="0" rIns="0" bIns="0" rtlCol="0" anchor="t"/>
          <a:lstStyle/>
          <a:p>
            <a:pPr marL="0" indent="0" algn="ctr">
              <a:lnSpc>
                <a:spcPts val="1650"/>
              </a:lnSpc>
              <a:buNone/>
            </a:pPr>
            <a:r>
              <a:rPr lang="en-US" sz="1350" dirty="0">
                <a:solidFill>
                  <a:srgbClr val="E5E0DF"/>
                </a:solidFill>
                <a:latin typeface="Saira Medium" pitchFamily="34" charset="0"/>
                <a:ea typeface="Saira Medium" pitchFamily="34" charset="-122"/>
                <a:cs typeface="Saira Medium" pitchFamily="34" charset="-120"/>
              </a:rPr>
              <a:t>Server Gửi</a:t>
            </a:r>
            <a:endParaRPr lang="en-US" sz="1350" dirty="0"/>
          </a:p>
        </p:txBody>
      </p:sp>
      <p:sp>
        <p:nvSpPr>
          <p:cNvPr id="11" name="Text 4"/>
          <p:cNvSpPr/>
          <p:nvPr/>
        </p:nvSpPr>
        <p:spPr>
          <a:xfrm>
            <a:off x="7015117" y="3837981"/>
            <a:ext cx="963698" cy="276819"/>
          </a:xfrm>
          <a:prstGeom prst="rect">
            <a:avLst/>
          </a:prstGeom>
          <a:noFill/>
          <a:ln/>
        </p:spPr>
        <p:txBody>
          <a:bodyPr wrap="none" lIns="0" tIns="0" rIns="0" bIns="0" rtlCol="0" anchor="t"/>
          <a:lstStyle/>
          <a:p>
            <a:pPr marL="0" indent="0" algn="ctr">
              <a:lnSpc>
                <a:spcPts val="1650"/>
              </a:lnSpc>
              <a:buNone/>
            </a:pPr>
            <a:r>
              <a:rPr lang="en-US" sz="1350" dirty="0">
                <a:solidFill>
                  <a:srgbClr val="E5E0DF"/>
                </a:solidFill>
                <a:latin typeface="Saira Medium" pitchFamily="34" charset="0"/>
                <a:ea typeface="Saira Medium" pitchFamily="34" charset="-122"/>
                <a:cs typeface="Saira Medium" pitchFamily="34" charset="-120"/>
              </a:rPr>
              <a:t>Xử lý JSON</a:t>
            </a:r>
            <a:endParaRPr lang="en-US" sz="1350" dirty="0"/>
          </a:p>
        </p:txBody>
      </p:sp>
      <p:sp>
        <p:nvSpPr>
          <p:cNvPr id="13" name="Text 5"/>
          <p:cNvSpPr/>
          <p:nvPr/>
        </p:nvSpPr>
        <p:spPr>
          <a:xfrm>
            <a:off x="5393115" y="3837981"/>
            <a:ext cx="963698" cy="276819"/>
          </a:xfrm>
          <a:prstGeom prst="rect">
            <a:avLst/>
          </a:prstGeom>
          <a:noFill/>
          <a:ln/>
        </p:spPr>
        <p:txBody>
          <a:bodyPr wrap="none" lIns="0" tIns="0" rIns="0" bIns="0" rtlCol="0" anchor="t"/>
          <a:lstStyle/>
          <a:p>
            <a:pPr marL="0" indent="0" algn="ctr">
              <a:lnSpc>
                <a:spcPts val="1650"/>
              </a:lnSpc>
              <a:buNone/>
            </a:pPr>
            <a:r>
              <a:rPr lang="en-US" sz="1350" dirty="0">
                <a:solidFill>
                  <a:srgbClr val="E5E0DF"/>
                </a:solidFill>
                <a:latin typeface="Saira Medium" pitchFamily="34" charset="0"/>
                <a:ea typeface="Saira Medium" pitchFamily="34" charset="-122"/>
                <a:cs typeface="Saira Medium" pitchFamily="34" charset="-120"/>
              </a:rPr>
              <a:t>Server Nhận</a:t>
            </a:r>
            <a:endParaRPr lang="en-US" sz="1350" dirty="0"/>
          </a:p>
        </p:txBody>
      </p:sp>
      <p:sp>
        <p:nvSpPr>
          <p:cNvPr id="15" name="Text 6"/>
          <p:cNvSpPr/>
          <p:nvPr/>
        </p:nvSpPr>
        <p:spPr>
          <a:xfrm>
            <a:off x="3735659" y="3837981"/>
            <a:ext cx="963698" cy="276819"/>
          </a:xfrm>
          <a:prstGeom prst="rect">
            <a:avLst/>
          </a:prstGeom>
          <a:noFill/>
          <a:ln/>
        </p:spPr>
        <p:txBody>
          <a:bodyPr wrap="none" lIns="0" tIns="0" rIns="0" bIns="0" rtlCol="0" anchor="t"/>
          <a:lstStyle/>
          <a:p>
            <a:pPr marL="0" indent="0" algn="ctr">
              <a:lnSpc>
                <a:spcPts val="1650"/>
              </a:lnSpc>
              <a:buNone/>
            </a:pPr>
            <a:r>
              <a:rPr lang="en-US" sz="1350" dirty="0">
                <a:solidFill>
                  <a:srgbClr val="E5E0DF"/>
                </a:solidFill>
                <a:latin typeface="Saira Medium" pitchFamily="34" charset="0"/>
                <a:ea typeface="Saira Medium" pitchFamily="34" charset="-122"/>
                <a:cs typeface="Saira Medium" pitchFamily="34" charset="-120"/>
              </a:rPr>
              <a:t>Client Gửi</a:t>
            </a:r>
            <a:endParaRPr lang="en-US" sz="1350" dirty="0"/>
          </a:p>
        </p:txBody>
      </p:sp>
      <p:sp>
        <p:nvSpPr>
          <p:cNvPr id="16" name="Shape 7"/>
          <p:cNvSpPr/>
          <p:nvPr/>
        </p:nvSpPr>
        <p:spPr>
          <a:xfrm>
            <a:off x="589240" y="4352271"/>
            <a:ext cx="6772037" cy="276820"/>
          </a:xfrm>
          <a:prstGeom prst="roundRect">
            <a:avLst>
              <a:gd name="adj" fmla="val 480128"/>
            </a:avLst>
          </a:prstGeom>
          <a:solidFill>
            <a:srgbClr val="030303"/>
          </a:solidFill>
          <a:ln w="7620">
            <a:solidFill>
              <a:srgbClr val="FC8337"/>
            </a:solidFill>
            <a:prstDash val="solid"/>
          </a:ln>
        </p:spPr>
        <p:txBody>
          <a:bodyPr/>
          <a:lstStyle/>
          <a:p>
            <a:endParaRPr lang="en-US"/>
          </a:p>
        </p:txBody>
      </p:sp>
      <p:pic>
        <p:nvPicPr>
          <p:cNvPr id="17" name="Image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06083" y="4421446"/>
            <a:ext cx="138351" cy="138351"/>
          </a:xfrm>
          <a:prstGeom prst="rect">
            <a:avLst/>
          </a:prstGeom>
        </p:spPr>
      </p:pic>
      <p:sp>
        <p:nvSpPr>
          <p:cNvPr id="18" name="Text 8"/>
          <p:cNvSpPr/>
          <p:nvPr/>
        </p:nvSpPr>
        <p:spPr>
          <a:xfrm>
            <a:off x="681513" y="4721365"/>
            <a:ext cx="1153716" cy="144185"/>
          </a:xfrm>
          <a:prstGeom prst="rect">
            <a:avLst/>
          </a:prstGeom>
          <a:noFill/>
          <a:ln/>
        </p:spPr>
        <p:txBody>
          <a:bodyPr wrap="none" lIns="0" tIns="0" rIns="0" bIns="0" rtlCol="0" anchor="t"/>
          <a:lstStyle/>
          <a:p>
            <a:pPr marL="0" indent="0" algn="l">
              <a:lnSpc>
                <a:spcPts val="1100"/>
              </a:lnSpc>
              <a:buNone/>
            </a:pPr>
            <a:r>
              <a:rPr lang="en-US" sz="900" dirty="0">
                <a:solidFill>
                  <a:srgbClr val="E5E0DF"/>
                </a:solidFill>
                <a:latin typeface="Saira Medium" pitchFamily="34" charset="0"/>
                <a:ea typeface="Saira Medium" pitchFamily="34" charset="-122"/>
                <a:cs typeface="Saira Medium" pitchFamily="34" charset="-120"/>
              </a:rPr>
              <a:t>Serialization</a:t>
            </a:r>
            <a:endParaRPr lang="en-US" sz="900" dirty="0"/>
          </a:p>
        </p:txBody>
      </p:sp>
      <p:sp>
        <p:nvSpPr>
          <p:cNvPr id="19" name="Text 9"/>
          <p:cNvSpPr/>
          <p:nvPr/>
        </p:nvSpPr>
        <p:spPr>
          <a:xfrm>
            <a:off x="681513" y="4920913"/>
            <a:ext cx="6587490" cy="147638"/>
          </a:xfrm>
          <a:prstGeom prst="rect">
            <a:avLst/>
          </a:prstGeom>
          <a:noFill/>
          <a:ln/>
        </p:spPr>
        <p:txBody>
          <a:bodyPr wrap="none" lIns="0" tIns="0" rIns="0" bIns="0" rtlCol="0" anchor="t"/>
          <a:lstStyle/>
          <a:p>
            <a:pPr marL="0" indent="0" algn="l">
              <a:lnSpc>
                <a:spcPts val="1150"/>
              </a:lnSpc>
              <a:buNone/>
            </a:pPr>
            <a:r>
              <a:rPr lang="en-US" sz="700" dirty="0">
                <a:solidFill>
                  <a:srgbClr val="E5E0DF"/>
                </a:solidFill>
                <a:latin typeface="Roboto" pitchFamily="34" charset="0"/>
                <a:ea typeface="Roboto" pitchFamily="34" charset="-122"/>
                <a:cs typeface="Roboto" pitchFamily="34" charset="-120"/>
              </a:rPr>
              <a:t>Chuyển đổi một đối tượng ngôn ngữ lập trình (ví dụ: một lớp User trong Java) thành một chuỗi JSON để gửi đi qua mạng.</a:t>
            </a:r>
            <a:endParaRPr lang="en-US" sz="700" dirty="0"/>
          </a:p>
        </p:txBody>
      </p:sp>
      <p:sp>
        <p:nvSpPr>
          <p:cNvPr id="20" name="Shape 10"/>
          <p:cNvSpPr/>
          <p:nvPr/>
        </p:nvSpPr>
        <p:spPr>
          <a:xfrm>
            <a:off x="7589239" y="4352271"/>
            <a:ext cx="6772156" cy="276820"/>
          </a:xfrm>
          <a:prstGeom prst="roundRect">
            <a:avLst>
              <a:gd name="adj" fmla="val 480128"/>
            </a:avLst>
          </a:prstGeom>
          <a:solidFill>
            <a:srgbClr val="030303"/>
          </a:solidFill>
          <a:ln w="7620">
            <a:solidFill>
              <a:srgbClr val="FC8337"/>
            </a:solidFill>
            <a:prstDash val="solid"/>
          </a:ln>
        </p:spPr>
        <p:txBody>
          <a:bodyPr/>
          <a:lstStyle/>
          <a:p>
            <a:endParaRPr lang="en-US"/>
          </a:p>
        </p:txBody>
      </p:sp>
      <p:pic>
        <p:nvPicPr>
          <p:cNvPr id="21" name="Image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70393" y="4421446"/>
            <a:ext cx="138351" cy="138351"/>
          </a:xfrm>
          <a:prstGeom prst="rect">
            <a:avLst/>
          </a:prstGeom>
        </p:spPr>
      </p:pic>
      <p:sp>
        <p:nvSpPr>
          <p:cNvPr id="22" name="Text 11"/>
          <p:cNvSpPr/>
          <p:nvPr/>
        </p:nvSpPr>
        <p:spPr>
          <a:xfrm>
            <a:off x="7545824" y="4721365"/>
            <a:ext cx="1153716" cy="144185"/>
          </a:xfrm>
          <a:prstGeom prst="rect">
            <a:avLst/>
          </a:prstGeom>
          <a:noFill/>
          <a:ln/>
        </p:spPr>
        <p:txBody>
          <a:bodyPr wrap="none" lIns="0" tIns="0" rIns="0" bIns="0" rtlCol="0" anchor="t"/>
          <a:lstStyle/>
          <a:p>
            <a:pPr marL="0" indent="0" algn="l">
              <a:lnSpc>
                <a:spcPts val="1100"/>
              </a:lnSpc>
              <a:buNone/>
            </a:pPr>
            <a:r>
              <a:rPr lang="en-US" sz="900" dirty="0">
                <a:solidFill>
                  <a:srgbClr val="E5E0DF"/>
                </a:solidFill>
                <a:latin typeface="Saira Medium" pitchFamily="34" charset="0"/>
                <a:ea typeface="Saira Medium" pitchFamily="34" charset="-122"/>
                <a:cs typeface="Saira Medium" pitchFamily="34" charset="-120"/>
              </a:rPr>
              <a:t>Deserialization</a:t>
            </a:r>
            <a:endParaRPr lang="en-US" sz="900" dirty="0"/>
          </a:p>
        </p:txBody>
      </p:sp>
      <p:sp>
        <p:nvSpPr>
          <p:cNvPr id="23" name="Text 12"/>
          <p:cNvSpPr/>
          <p:nvPr/>
        </p:nvSpPr>
        <p:spPr>
          <a:xfrm>
            <a:off x="7545824" y="4920913"/>
            <a:ext cx="6587609" cy="147638"/>
          </a:xfrm>
          <a:prstGeom prst="rect">
            <a:avLst/>
          </a:prstGeom>
          <a:noFill/>
          <a:ln/>
        </p:spPr>
        <p:txBody>
          <a:bodyPr wrap="none" lIns="0" tIns="0" rIns="0" bIns="0" rtlCol="0" anchor="t"/>
          <a:lstStyle/>
          <a:p>
            <a:pPr marL="0" indent="0" algn="l">
              <a:lnSpc>
                <a:spcPts val="1150"/>
              </a:lnSpc>
              <a:buNone/>
            </a:pPr>
            <a:r>
              <a:rPr lang="en-US" sz="700" dirty="0">
                <a:solidFill>
                  <a:srgbClr val="E5E0DF"/>
                </a:solidFill>
                <a:latin typeface="Roboto" pitchFamily="34" charset="0"/>
                <a:ea typeface="Roboto" pitchFamily="34" charset="-122"/>
                <a:cs typeface="Roboto" pitchFamily="34" charset="-120"/>
              </a:rPr>
              <a:t>Chuyển đổi chuỗi JSON nhận được từ mạng trở lại thành đối tượng ngôn ngữ lập trình để ứng dụng có thể xử lý.</a:t>
            </a:r>
            <a:endParaRPr lang="en-US" sz="700" dirty="0"/>
          </a:p>
        </p:txBody>
      </p:sp>
      <p:sp>
        <p:nvSpPr>
          <p:cNvPr id="24" name="Text 13"/>
          <p:cNvSpPr/>
          <p:nvPr/>
        </p:nvSpPr>
        <p:spPr>
          <a:xfrm>
            <a:off x="658416" y="6336624"/>
            <a:ext cx="2366843" cy="172998"/>
          </a:xfrm>
          <a:prstGeom prst="rect">
            <a:avLst/>
          </a:prstGeom>
          <a:noFill/>
          <a:ln/>
        </p:spPr>
        <p:txBody>
          <a:bodyPr wrap="none" lIns="0" tIns="0" rIns="0" bIns="0" rtlCol="0" anchor="t"/>
          <a:lstStyle/>
          <a:p>
            <a:pPr marL="0" indent="0" algn="l">
              <a:lnSpc>
                <a:spcPts val="1350"/>
              </a:lnSpc>
              <a:buNone/>
            </a:pPr>
            <a:r>
              <a:rPr lang="en-US" sz="1050" dirty="0">
                <a:solidFill>
                  <a:srgbClr val="FFFFFF"/>
                </a:solidFill>
                <a:latin typeface="Saira Medium" pitchFamily="34" charset="0"/>
                <a:ea typeface="Saira Medium" pitchFamily="34" charset="-122"/>
                <a:cs typeface="Saira Medium" pitchFamily="34" charset="-120"/>
              </a:rPr>
              <a:t>Ví dụ API Request và Response JSON</a:t>
            </a:r>
            <a:endParaRPr lang="en-US" sz="1050" dirty="0"/>
          </a:p>
        </p:txBody>
      </p:sp>
      <p:sp>
        <p:nvSpPr>
          <p:cNvPr id="27" name="Text 16"/>
          <p:cNvSpPr/>
          <p:nvPr/>
        </p:nvSpPr>
        <p:spPr>
          <a:xfrm>
            <a:off x="584716" y="6815257"/>
            <a:ext cx="13460968" cy="1624013"/>
          </a:xfrm>
          <a:prstGeom prst="rect">
            <a:avLst/>
          </a:prstGeom>
          <a:noFill/>
          <a:ln/>
        </p:spPr>
        <p:txBody>
          <a:bodyPr wrap="square" lIns="0" tIns="0" rIns="0" bIns="0" rtlCol="0" anchor="t"/>
          <a:lstStyle/>
          <a:p>
            <a:pPr>
              <a:lnSpc>
                <a:spcPts val="1150"/>
              </a:lnSpc>
            </a:pPr>
            <a:r>
              <a:rPr lang="en-US" sz="1600" dirty="0">
                <a:solidFill>
                  <a:srgbClr val="E5E0DF"/>
                </a:solidFill>
                <a:highlight>
                  <a:srgbClr val="101010"/>
                </a:highlight>
                <a:latin typeface="Consolas" pitchFamily="34" charset="0"/>
                <a:ea typeface="Consolas" pitchFamily="34" charset="-122"/>
                <a:cs typeface="Consolas" pitchFamily="34" charset="-120"/>
              </a:rPr>
              <a:t>// Yêu cầu (Request) từ Client để lấy thông tin người dùngGET /api/users/123// Phản hồi (Response) từ Server dưới dạng JSON{  "id": </a:t>
            </a:r>
            <a:r>
              <a:rPr lang="en-US" sz="1600" dirty="0">
                <a:solidFill>
                  <a:srgbClr val="E5E0DF"/>
                </a:solidFill>
                <a:highlight>
                  <a:srgbClr val="101010"/>
                </a:highlight>
                <a:latin typeface="Roboto" panose="02000000000000000000" pitchFamily="2" charset="0"/>
                <a:ea typeface="Roboto" panose="02000000000000000000" pitchFamily="2" charset="0"/>
                <a:cs typeface="Consolas" pitchFamily="34" charset="-120"/>
              </a:rPr>
              <a:t>123</a:t>
            </a:r>
            <a:r>
              <a:rPr lang="en-US" sz="1600" dirty="0">
                <a:solidFill>
                  <a:srgbClr val="E5E0DF"/>
                </a:solidFill>
                <a:highlight>
                  <a:srgbClr val="101010"/>
                </a:highlight>
                <a:latin typeface="Consolas" pitchFamily="34" charset="0"/>
                <a:ea typeface="Consolas" pitchFamily="34" charset="-122"/>
                <a:cs typeface="Consolas" pitchFamily="34" charset="-120"/>
              </a:rPr>
              <a:t>"",  "ten": "Nguyễn Văn A",  "email": "nguyenvana@example.com",  "chucVu": "Nhân viên phát triển"}</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82360"/>
            <a:ext cx="11131034" cy="510302"/>
          </a:xfrm>
          <a:prstGeom prst="rect">
            <a:avLst/>
          </a:prstGeom>
          <a:noFill/>
          <a:ln/>
        </p:spPr>
        <p:txBody>
          <a:bodyPr wrap="none" lIns="0" tIns="0" rIns="0" bIns="0" rtlCol="0" anchor="t"/>
          <a:lstStyle/>
          <a:p>
            <a:pPr marL="0" indent="0" algn="l">
              <a:lnSpc>
                <a:spcPts val="4000"/>
              </a:lnSpc>
              <a:buNone/>
            </a:pPr>
            <a:r>
              <a:rPr lang="en-US" sz="3200" dirty="0">
                <a:solidFill>
                  <a:srgbClr val="FFFFFF"/>
                </a:solidFill>
                <a:latin typeface="Saira Medium" pitchFamily="34" charset="0"/>
                <a:ea typeface="Saira Medium" pitchFamily="34" charset="-122"/>
                <a:cs typeface="Saira Medium" pitchFamily="34" charset="-120"/>
              </a:rPr>
              <a:t>Serialization và Deserialization: Chìa Khóa Trao Đổi Dữ Liệu</a:t>
            </a:r>
            <a:endParaRPr lang="en-US" sz="3200" dirty="0"/>
          </a:p>
        </p:txBody>
      </p:sp>
      <p:sp>
        <p:nvSpPr>
          <p:cNvPr id="3" name="Text 1"/>
          <p:cNvSpPr/>
          <p:nvPr/>
        </p:nvSpPr>
        <p:spPr>
          <a:xfrm>
            <a:off x="793790" y="1700927"/>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Để dữ liệu có thể được truyền tải giữa các hệ thống hoặc lưu trữ, các cấu trúc dữ liệu trong bộ nhớ (như Object trong JavaScript) cần được chuyển đổi sang định dạng chuỗi và ngược lại. Đây chính là vai trò của Serialization và Deserialization.</a:t>
            </a:r>
            <a:endParaRPr lang="en-US" sz="1600" dirty="0"/>
          </a:p>
        </p:txBody>
      </p:sp>
      <p:sp>
        <p:nvSpPr>
          <p:cNvPr id="4" name="Shape 2"/>
          <p:cNvSpPr/>
          <p:nvPr/>
        </p:nvSpPr>
        <p:spPr>
          <a:xfrm>
            <a:off x="793790" y="2890004"/>
            <a:ext cx="6419374" cy="4000976"/>
          </a:xfrm>
          <a:prstGeom prst="roundRect">
            <a:avLst>
              <a:gd name="adj" fmla="val 2743"/>
            </a:avLst>
          </a:prstGeom>
          <a:solidFill>
            <a:srgbClr val="030303">
              <a:alpha val="75000"/>
            </a:srgbClr>
          </a:solidFill>
          <a:ln/>
        </p:spPr>
        <p:txBody>
          <a:bodyPr/>
          <a:lstStyle/>
          <a:p>
            <a:endParaRPr lang="en-US"/>
          </a:p>
        </p:txBody>
      </p:sp>
      <p:sp>
        <p:nvSpPr>
          <p:cNvPr id="5" name="Shape 3"/>
          <p:cNvSpPr/>
          <p:nvPr/>
        </p:nvSpPr>
        <p:spPr>
          <a:xfrm>
            <a:off x="793790" y="2867144"/>
            <a:ext cx="6419374" cy="91440"/>
          </a:xfrm>
          <a:prstGeom prst="roundRect">
            <a:avLst>
              <a:gd name="adj" fmla="val 200930"/>
            </a:avLst>
          </a:prstGeom>
          <a:solidFill>
            <a:srgbClr val="FC8337"/>
          </a:solidFill>
          <a:ln/>
        </p:spPr>
        <p:txBody>
          <a:bodyPr/>
          <a:lstStyle/>
          <a:p>
            <a:endParaRPr lang="en-US"/>
          </a:p>
        </p:txBody>
      </p:sp>
      <p:sp>
        <p:nvSpPr>
          <p:cNvPr id="6" name="Shape 4"/>
          <p:cNvSpPr/>
          <p:nvPr/>
        </p:nvSpPr>
        <p:spPr>
          <a:xfrm>
            <a:off x="3697307" y="2583894"/>
            <a:ext cx="612338" cy="612338"/>
          </a:xfrm>
          <a:prstGeom prst="roundRect">
            <a:avLst>
              <a:gd name="adj" fmla="val 149329"/>
            </a:avLst>
          </a:prstGeom>
          <a:solidFill>
            <a:srgbClr val="FC8337"/>
          </a:solidFill>
          <a:ln/>
        </p:spPr>
        <p:txBody>
          <a:bodyPr/>
          <a:lstStyle/>
          <a:p>
            <a:endParaRPr lang="en-US"/>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1021" y="2767608"/>
            <a:ext cx="244912" cy="244912"/>
          </a:xfrm>
          <a:prstGeom prst="rect">
            <a:avLst/>
          </a:prstGeom>
        </p:spPr>
      </p:pic>
      <p:sp>
        <p:nvSpPr>
          <p:cNvPr id="8" name="Text 5"/>
          <p:cNvSpPr/>
          <p:nvPr/>
        </p:nvSpPr>
        <p:spPr>
          <a:xfrm>
            <a:off x="1020723" y="3400306"/>
            <a:ext cx="3873698" cy="318849"/>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Saira Medium" pitchFamily="34" charset="0"/>
                <a:ea typeface="Saira Medium" pitchFamily="34" charset="-122"/>
                <a:cs typeface="Saira Medium" pitchFamily="34" charset="-120"/>
              </a:rPr>
              <a:t>Serialization (Mã Hóa / Stringify)</a:t>
            </a:r>
            <a:endParaRPr lang="en-US" sz="2000" dirty="0"/>
          </a:p>
        </p:txBody>
      </p:sp>
      <p:sp>
        <p:nvSpPr>
          <p:cNvPr id="9" name="Text 6"/>
          <p:cNvSpPr/>
          <p:nvPr/>
        </p:nvSpPr>
        <p:spPr>
          <a:xfrm>
            <a:off x="1020723" y="3841552"/>
            <a:ext cx="5965508" cy="980123"/>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Là quá trình chuyển đổi một Object hoặc cấu trúc dữ liệu từ bộ nhớ thành một chuỗi JSON. Chuỗi này có thể dễ dàng được lưu trữ, gửi qua mạng hoặc sử dụng trong các hệ thống khác.</a:t>
            </a:r>
            <a:endParaRPr lang="en-US" sz="1600" dirty="0"/>
          </a:p>
        </p:txBody>
      </p:sp>
      <p:sp>
        <p:nvSpPr>
          <p:cNvPr id="10" name="Shape 7"/>
          <p:cNvSpPr/>
          <p:nvPr/>
        </p:nvSpPr>
        <p:spPr>
          <a:xfrm>
            <a:off x="1020723" y="5051227"/>
            <a:ext cx="5965508" cy="1612821"/>
          </a:xfrm>
          <a:prstGeom prst="roundRect">
            <a:avLst>
              <a:gd name="adj" fmla="val 11392"/>
            </a:avLst>
          </a:prstGeom>
          <a:solidFill>
            <a:srgbClr val="101010"/>
          </a:solidFill>
          <a:ln/>
        </p:spPr>
        <p:txBody>
          <a:bodyPr/>
          <a:lstStyle/>
          <a:p>
            <a:endParaRPr lang="en-US"/>
          </a:p>
        </p:txBody>
      </p:sp>
      <p:sp>
        <p:nvSpPr>
          <p:cNvPr id="11" name="Shape 8"/>
          <p:cNvSpPr/>
          <p:nvPr/>
        </p:nvSpPr>
        <p:spPr>
          <a:xfrm>
            <a:off x="1010603" y="5051227"/>
            <a:ext cx="5985748" cy="1612821"/>
          </a:xfrm>
          <a:prstGeom prst="roundRect">
            <a:avLst>
              <a:gd name="adj" fmla="val 1899"/>
            </a:avLst>
          </a:prstGeom>
          <a:solidFill>
            <a:srgbClr val="101010"/>
          </a:solidFill>
          <a:ln/>
        </p:spPr>
        <p:txBody>
          <a:bodyPr/>
          <a:lstStyle/>
          <a:p>
            <a:endParaRPr lang="en-US"/>
          </a:p>
        </p:txBody>
      </p:sp>
      <p:sp>
        <p:nvSpPr>
          <p:cNvPr id="12" name="Text 9"/>
          <p:cNvSpPr/>
          <p:nvPr/>
        </p:nvSpPr>
        <p:spPr>
          <a:xfrm>
            <a:off x="1214676" y="5204222"/>
            <a:ext cx="5577602" cy="1306830"/>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highlight>
                  <a:srgbClr val="101010"/>
                </a:highlight>
                <a:latin typeface="Consolas" pitchFamily="34" charset="0"/>
                <a:ea typeface="Consolas" pitchFamily="34" charset="-122"/>
                <a:cs typeface="Consolas" pitchFamily="34" charset="-120"/>
              </a:rPr>
              <a:t>// Ví dụ JavaScript: Chuyển Object thành chuỗi JSONconst user = { name: "Alice", age: 30 };const jsonString = JSON.stringify(user);// jsonString sẽ là: '{"name":"Alice","age":30}'</a:t>
            </a:r>
            <a:endParaRPr lang="en-US" sz="1600" dirty="0"/>
          </a:p>
        </p:txBody>
      </p:sp>
      <p:sp>
        <p:nvSpPr>
          <p:cNvPr id="13" name="Shape 10"/>
          <p:cNvSpPr/>
          <p:nvPr/>
        </p:nvSpPr>
        <p:spPr>
          <a:xfrm>
            <a:off x="7417237" y="2890004"/>
            <a:ext cx="6419374" cy="4000976"/>
          </a:xfrm>
          <a:prstGeom prst="roundRect">
            <a:avLst>
              <a:gd name="adj" fmla="val 2743"/>
            </a:avLst>
          </a:prstGeom>
          <a:solidFill>
            <a:srgbClr val="030303">
              <a:alpha val="75000"/>
            </a:srgbClr>
          </a:solidFill>
          <a:ln/>
        </p:spPr>
        <p:txBody>
          <a:bodyPr/>
          <a:lstStyle/>
          <a:p>
            <a:endParaRPr lang="en-US"/>
          </a:p>
        </p:txBody>
      </p:sp>
      <p:sp>
        <p:nvSpPr>
          <p:cNvPr id="14" name="Shape 11"/>
          <p:cNvSpPr/>
          <p:nvPr/>
        </p:nvSpPr>
        <p:spPr>
          <a:xfrm>
            <a:off x="7417237" y="2867144"/>
            <a:ext cx="6419374" cy="91440"/>
          </a:xfrm>
          <a:prstGeom prst="roundRect">
            <a:avLst>
              <a:gd name="adj" fmla="val 200930"/>
            </a:avLst>
          </a:prstGeom>
          <a:solidFill>
            <a:srgbClr val="FC8337"/>
          </a:solidFill>
          <a:ln/>
        </p:spPr>
        <p:txBody>
          <a:bodyPr/>
          <a:lstStyle/>
          <a:p>
            <a:endParaRPr lang="en-US"/>
          </a:p>
        </p:txBody>
      </p:sp>
      <p:sp>
        <p:nvSpPr>
          <p:cNvPr id="15" name="Shape 12"/>
          <p:cNvSpPr/>
          <p:nvPr/>
        </p:nvSpPr>
        <p:spPr>
          <a:xfrm>
            <a:off x="10320754" y="2583894"/>
            <a:ext cx="612338" cy="612338"/>
          </a:xfrm>
          <a:prstGeom prst="roundRect">
            <a:avLst>
              <a:gd name="adj" fmla="val 149329"/>
            </a:avLst>
          </a:prstGeom>
          <a:solidFill>
            <a:srgbClr val="FC8337"/>
          </a:solidFill>
          <a:ln/>
        </p:spPr>
        <p:txBody>
          <a:bodyPr/>
          <a:lstStyle/>
          <a:p>
            <a:endParaRPr lang="en-US"/>
          </a:p>
        </p:txBody>
      </p:sp>
      <p:pic>
        <p:nvPicPr>
          <p:cNvPr id="1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04468" y="2767608"/>
            <a:ext cx="244912" cy="244912"/>
          </a:xfrm>
          <a:prstGeom prst="rect">
            <a:avLst/>
          </a:prstGeom>
        </p:spPr>
      </p:pic>
      <p:sp>
        <p:nvSpPr>
          <p:cNvPr id="17" name="Text 13"/>
          <p:cNvSpPr/>
          <p:nvPr/>
        </p:nvSpPr>
        <p:spPr>
          <a:xfrm>
            <a:off x="7644170" y="3400306"/>
            <a:ext cx="3763804" cy="318849"/>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Saira Medium" pitchFamily="34" charset="0"/>
                <a:ea typeface="Saira Medium" pitchFamily="34" charset="-122"/>
                <a:cs typeface="Saira Medium" pitchFamily="34" charset="-120"/>
              </a:rPr>
              <a:t>Deserialization (Giải Mã / Parse)</a:t>
            </a:r>
            <a:endParaRPr lang="en-US" sz="2000" dirty="0"/>
          </a:p>
        </p:txBody>
      </p:sp>
      <p:sp>
        <p:nvSpPr>
          <p:cNvPr id="18" name="Text 14"/>
          <p:cNvSpPr/>
          <p:nvPr/>
        </p:nvSpPr>
        <p:spPr>
          <a:xfrm>
            <a:off x="7644170" y="3841552"/>
            <a:ext cx="5965508" cy="980123"/>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Là quá trình ngược lại: chuyển đổi một chuỗi JSON (nhận được từ mạng hoặc đọc từ file) trở lại thành Object hoặc cấu trúc dữ liệu trong bộ nhớ để chương trình có thể thao tác.</a:t>
            </a:r>
            <a:endParaRPr lang="en-US" sz="1600" dirty="0"/>
          </a:p>
        </p:txBody>
      </p:sp>
      <p:sp>
        <p:nvSpPr>
          <p:cNvPr id="19" name="Shape 15"/>
          <p:cNvSpPr/>
          <p:nvPr/>
        </p:nvSpPr>
        <p:spPr>
          <a:xfrm>
            <a:off x="7644170" y="5051227"/>
            <a:ext cx="5965508" cy="1612821"/>
          </a:xfrm>
          <a:prstGeom prst="roundRect">
            <a:avLst>
              <a:gd name="adj" fmla="val 11392"/>
            </a:avLst>
          </a:prstGeom>
          <a:solidFill>
            <a:srgbClr val="101010"/>
          </a:solidFill>
          <a:ln/>
        </p:spPr>
        <p:txBody>
          <a:bodyPr/>
          <a:lstStyle/>
          <a:p>
            <a:endParaRPr lang="en-US"/>
          </a:p>
        </p:txBody>
      </p:sp>
      <p:sp>
        <p:nvSpPr>
          <p:cNvPr id="20" name="Shape 16"/>
          <p:cNvSpPr/>
          <p:nvPr/>
        </p:nvSpPr>
        <p:spPr>
          <a:xfrm>
            <a:off x="7634049" y="5051227"/>
            <a:ext cx="5985748" cy="1612821"/>
          </a:xfrm>
          <a:prstGeom prst="roundRect">
            <a:avLst>
              <a:gd name="adj" fmla="val 1899"/>
            </a:avLst>
          </a:prstGeom>
          <a:solidFill>
            <a:srgbClr val="101010"/>
          </a:solidFill>
          <a:ln/>
        </p:spPr>
        <p:txBody>
          <a:bodyPr/>
          <a:lstStyle/>
          <a:p>
            <a:endParaRPr lang="en-US"/>
          </a:p>
        </p:txBody>
      </p:sp>
      <p:sp>
        <p:nvSpPr>
          <p:cNvPr id="21" name="Text 17"/>
          <p:cNvSpPr/>
          <p:nvPr/>
        </p:nvSpPr>
        <p:spPr>
          <a:xfrm>
            <a:off x="7838123" y="5204222"/>
            <a:ext cx="5577602" cy="1306830"/>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highlight>
                  <a:srgbClr val="101010"/>
                </a:highlight>
                <a:latin typeface="Consolas" pitchFamily="34" charset="0"/>
                <a:ea typeface="Consolas" pitchFamily="34" charset="-122"/>
                <a:cs typeface="Consolas" pitchFamily="34" charset="-120"/>
              </a:rPr>
              <a:t>// Ví dụ JavaScript: Chuyển chuỗi JSON thành Objectconst jsonString = '{"name":"Bob","age":25}';const userObject = JSON.parse(jsonString);// userObject sẽ là: { name: "Bob", age: 25 }</a:t>
            </a:r>
            <a:endParaRPr lang="en-US" sz="1600" dirty="0"/>
          </a:p>
        </p:txBody>
      </p:sp>
      <p:sp>
        <p:nvSpPr>
          <p:cNvPr id="22" name="Text 18"/>
          <p:cNvSpPr/>
          <p:nvPr/>
        </p:nvSpPr>
        <p:spPr>
          <a:xfrm>
            <a:off x="793790" y="7120533"/>
            <a:ext cx="13042821" cy="326708"/>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Roboto" pitchFamily="34" charset="0"/>
                <a:ea typeface="Roboto" pitchFamily="34" charset="-122"/>
                <a:cs typeface="Roboto" pitchFamily="34" charset="-120"/>
              </a:rPr>
              <a:t>Hai thao tác này là nền tảng cho việc giao tiếp dữ liệu hiệu quả trong môi trường web hiện đại, đặc biệt với các API.</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630198"/>
            <a:ext cx="7360087" cy="481965"/>
          </a:xfrm>
          <a:prstGeom prst="rect">
            <a:avLst/>
          </a:prstGeom>
          <a:noFill/>
          <a:ln/>
        </p:spPr>
        <p:txBody>
          <a:bodyPr wrap="none" lIns="0" tIns="0" rIns="0" bIns="0" rtlCol="0" anchor="t"/>
          <a:lstStyle/>
          <a:p>
            <a:pPr marL="0" indent="0" algn="l">
              <a:lnSpc>
                <a:spcPts val="3750"/>
              </a:lnSpc>
              <a:buNone/>
            </a:pPr>
            <a:r>
              <a:rPr lang="en-US" sz="3000" dirty="0">
                <a:solidFill>
                  <a:srgbClr val="FFFFFF"/>
                </a:solidFill>
                <a:latin typeface="Saira Medium" pitchFamily="34" charset="0"/>
                <a:ea typeface="Saira Medium" pitchFamily="34" charset="-122"/>
                <a:cs typeface="Saira Medium" pitchFamily="34" charset="-120"/>
              </a:rPr>
              <a:t>LỢI ÍCH KHÔNG THỂ THAY THẾ CỦA JSON</a:t>
            </a:r>
            <a:endParaRPr lang="en-US" sz="3000" dirty="0"/>
          </a:p>
        </p:txBody>
      </p:sp>
      <p:sp>
        <p:nvSpPr>
          <p:cNvPr id="3" name="Shape 1"/>
          <p:cNvSpPr/>
          <p:nvPr/>
        </p:nvSpPr>
        <p:spPr>
          <a:xfrm>
            <a:off x="793790" y="1497687"/>
            <a:ext cx="433745" cy="433745"/>
          </a:xfrm>
          <a:prstGeom prst="roundRect">
            <a:avLst>
              <a:gd name="adj" fmla="val 40006"/>
            </a:avLst>
          </a:prstGeom>
          <a:solidFill>
            <a:srgbClr val="030303"/>
          </a:solidFill>
          <a:ln w="22860">
            <a:solidFill>
              <a:srgbClr val="FC8337"/>
            </a:solidFill>
            <a:prstDash val="solid"/>
          </a:ln>
        </p:spPr>
        <p:txBody>
          <a:bodyPr/>
          <a:lstStyle/>
          <a:p>
            <a:endParaRPr lang="en-US"/>
          </a:p>
        </p:txBody>
      </p:sp>
      <p:sp>
        <p:nvSpPr>
          <p:cNvPr id="4" name="Text 2"/>
          <p:cNvSpPr/>
          <p:nvPr/>
        </p:nvSpPr>
        <p:spPr>
          <a:xfrm>
            <a:off x="866001" y="1533763"/>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E5E0DF"/>
                </a:solidFill>
                <a:latin typeface="Saira Medium" pitchFamily="34" charset="0"/>
                <a:ea typeface="Saira Medium" pitchFamily="34" charset="-122"/>
                <a:cs typeface="Saira Medium" pitchFamily="34" charset="-120"/>
              </a:rPr>
              <a:t>1</a:t>
            </a:r>
            <a:endParaRPr lang="en-US" sz="2250" dirty="0"/>
          </a:p>
        </p:txBody>
      </p:sp>
      <p:sp>
        <p:nvSpPr>
          <p:cNvPr id="5" name="Text 3"/>
          <p:cNvSpPr/>
          <p:nvPr/>
        </p:nvSpPr>
        <p:spPr>
          <a:xfrm>
            <a:off x="1420297" y="1533763"/>
            <a:ext cx="2892028" cy="361474"/>
          </a:xfrm>
          <a:prstGeom prst="rect">
            <a:avLst/>
          </a:prstGeom>
          <a:noFill/>
          <a:ln/>
        </p:spPr>
        <p:txBody>
          <a:bodyPr wrap="none" lIns="0" tIns="0" rIns="0" bIns="0" rtlCol="0" anchor="t"/>
          <a:lstStyle/>
          <a:p>
            <a:pPr marL="0" indent="0" algn="l">
              <a:lnSpc>
                <a:spcPts val="2800"/>
              </a:lnSpc>
              <a:buNone/>
            </a:pPr>
            <a:r>
              <a:rPr lang="en-US" sz="2250" dirty="0">
                <a:solidFill>
                  <a:srgbClr val="E5E0DF"/>
                </a:solidFill>
                <a:latin typeface="Saira Medium" pitchFamily="34" charset="0"/>
                <a:ea typeface="Saira Medium" pitchFamily="34" charset="-122"/>
                <a:cs typeface="Saira Medium" pitchFamily="34" charset="-120"/>
              </a:rPr>
              <a:t>Dễ Đọc và Dễ Viết</a:t>
            </a:r>
            <a:endParaRPr lang="en-US" sz="2250" dirty="0"/>
          </a:p>
        </p:txBody>
      </p:sp>
      <p:sp>
        <p:nvSpPr>
          <p:cNvPr id="6" name="Text 4"/>
          <p:cNvSpPr/>
          <p:nvPr/>
        </p:nvSpPr>
        <p:spPr>
          <a:xfrm>
            <a:off x="1420297" y="2010847"/>
            <a:ext cx="5774412" cy="61674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Cú pháp tối giản, rõ ràng giúp lập trình viên nhanh chóng hiểu và duy trì dữ liệu, giảm thiểu lỗi cú pháp.</a:t>
            </a:r>
            <a:endParaRPr lang="en-US" sz="1500" dirty="0"/>
          </a:p>
        </p:txBody>
      </p:sp>
      <p:sp>
        <p:nvSpPr>
          <p:cNvPr id="7" name="Shape 5"/>
          <p:cNvSpPr/>
          <p:nvPr/>
        </p:nvSpPr>
        <p:spPr>
          <a:xfrm>
            <a:off x="7435691" y="1497687"/>
            <a:ext cx="433745" cy="433745"/>
          </a:xfrm>
          <a:prstGeom prst="roundRect">
            <a:avLst>
              <a:gd name="adj" fmla="val 40006"/>
            </a:avLst>
          </a:prstGeom>
          <a:solidFill>
            <a:srgbClr val="030303"/>
          </a:solidFill>
          <a:ln w="22860">
            <a:solidFill>
              <a:srgbClr val="FC8337"/>
            </a:solidFill>
            <a:prstDash val="solid"/>
          </a:ln>
        </p:spPr>
        <p:txBody>
          <a:bodyPr/>
          <a:lstStyle/>
          <a:p>
            <a:endParaRPr lang="en-US"/>
          </a:p>
        </p:txBody>
      </p:sp>
      <p:sp>
        <p:nvSpPr>
          <p:cNvPr id="8" name="Text 6"/>
          <p:cNvSpPr/>
          <p:nvPr/>
        </p:nvSpPr>
        <p:spPr>
          <a:xfrm>
            <a:off x="7507903" y="1533763"/>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E5E0DF"/>
                </a:solidFill>
                <a:latin typeface="Saira Medium" pitchFamily="34" charset="0"/>
                <a:ea typeface="Saira Medium" pitchFamily="34" charset="-122"/>
                <a:cs typeface="Saira Medium" pitchFamily="34" charset="-120"/>
              </a:rPr>
              <a:t>2</a:t>
            </a:r>
            <a:endParaRPr lang="en-US" sz="2250" dirty="0"/>
          </a:p>
        </p:txBody>
      </p:sp>
      <p:sp>
        <p:nvSpPr>
          <p:cNvPr id="9" name="Text 7"/>
          <p:cNvSpPr/>
          <p:nvPr/>
        </p:nvSpPr>
        <p:spPr>
          <a:xfrm>
            <a:off x="8062198" y="1533763"/>
            <a:ext cx="3380899" cy="361474"/>
          </a:xfrm>
          <a:prstGeom prst="rect">
            <a:avLst/>
          </a:prstGeom>
          <a:noFill/>
          <a:ln/>
        </p:spPr>
        <p:txBody>
          <a:bodyPr wrap="none" lIns="0" tIns="0" rIns="0" bIns="0" rtlCol="0" anchor="t"/>
          <a:lstStyle/>
          <a:p>
            <a:pPr marL="0" indent="0" algn="l">
              <a:lnSpc>
                <a:spcPts val="2800"/>
              </a:lnSpc>
              <a:buNone/>
            </a:pPr>
            <a:r>
              <a:rPr lang="en-US" sz="2250" dirty="0">
                <a:solidFill>
                  <a:srgbClr val="E5E0DF"/>
                </a:solidFill>
                <a:latin typeface="Saira Medium" pitchFamily="34" charset="0"/>
                <a:ea typeface="Saira Medium" pitchFamily="34" charset="-122"/>
                <a:cs typeface="Saira Medium" pitchFamily="34" charset="-120"/>
              </a:rPr>
              <a:t>Hiệu Suất Truyền Tải Cao</a:t>
            </a:r>
            <a:endParaRPr lang="en-US" sz="2250" dirty="0"/>
          </a:p>
        </p:txBody>
      </p:sp>
      <p:sp>
        <p:nvSpPr>
          <p:cNvPr id="10" name="Text 8"/>
          <p:cNvSpPr/>
          <p:nvPr/>
        </p:nvSpPr>
        <p:spPr>
          <a:xfrm>
            <a:off x="8062198" y="2010847"/>
            <a:ext cx="5774412" cy="925116"/>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Kích thước tập tin JSON nhỏ gọn hơn so với XML, giúp tăng tốc độ truyền tải dữ liệu qua mạng, đặc biệt quan trọng với các ứng dụng di động.</a:t>
            </a:r>
            <a:endParaRPr lang="en-US" sz="1500" dirty="0"/>
          </a:p>
        </p:txBody>
      </p:sp>
      <p:sp>
        <p:nvSpPr>
          <p:cNvPr id="11" name="Shape 9"/>
          <p:cNvSpPr/>
          <p:nvPr/>
        </p:nvSpPr>
        <p:spPr>
          <a:xfrm>
            <a:off x="793790" y="3321487"/>
            <a:ext cx="433745" cy="433745"/>
          </a:xfrm>
          <a:prstGeom prst="roundRect">
            <a:avLst>
              <a:gd name="adj" fmla="val 40006"/>
            </a:avLst>
          </a:prstGeom>
          <a:solidFill>
            <a:srgbClr val="030303"/>
          </a:solidFill>
          <a:ln w="22860">
            <a:solidFill>
              <a:srgbClr val="FC8337"/>
            </a:solidFill>
            <a:prstDash val="solid"/>
          </a:ln>
        </p:spPr>
        <p:txBody>
          <a:bodyPr/>
          <a:lstStyle/>
          <a:p>
            <a:endParaRPr lang="en-US"/>
          </a:p>
        </p:txBody>
      </p:sp>
      <p:sp>
        <p:nvSpPr>
          <p:cNvPr id="12" name="Text 10"/>
          <p:cNvSpPr/>
          <p:nvPr/>
        </p:nvSpPr>
        <p:spPr>
          <a:xfrm>
            <a:off x="866001" y="3357563"/>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E5E0DF"/>
                </a:solidFill>
                <a:latin typeface="Saira Medium" pitchFamily="34" charset="0"/>
                <a:ea typeface="Saira Medium" pitchFamily="34" charset="-122"/>
                <a:cs typeface="Saira Medium" pitchFamily="34" charset="-120"/>
              </a:rPr>
              <a:t>3</a:t>
            </a:r>
            <a:endParaRPr lang="en-US" sz="2250" dirty="0"/>
          </a:p>
        </p:txBody>
      </p:sp>
      <p:sp>
        <p:nvSpPr>
          <p:cNvPr id="13" name="Text 11"/>
          <p:cNvSpPr/>
          <p:nvPr/>
        </p:nvSpPr>
        <p:spPr>
          <a:xfrm>
            <a:off x="1420297" y="3357563"/>
            <a:ext cx="4299823" cy="361474"/>
          </a:xfrm>
          <a:prstGeom prst="rect">
            <a:avLst/>
          </a:prstGeom>
          <a:noFill/>
          <a:ln/>
        </p:spPr>
        <p:txBody>
          <a:bodyPr wrap="none" lIns="0" tIns="0" rIns="0" bIns="0" rtlCol="0" anchor="t"/>
          <a:lstStyle/>
          <a:p>
            <a:pPr marL="0" indent="0" algn="l">
              <a:lnSpc>
                <a:spcPts val="2800"/>
              </a:lnSpc>
              <a:buNone/>
            </a:pPr>
            <a:r>
              <a:rPr lang="en-US" sz="2250" dirty="0">
                <a:solidFill>
                  <a:srgbClr val="E5E0DF"/>
                </a:solidFill>
                <a:latin typeface="Saira Medium" pitchFamily="34" charset="0"/>
                <a:ea typeface="Saira Medium" pitchFamily="34" charset="-122"/>
                <a:cs typeface="Saira Medium" pitchFamily="34" charset="-120"/>
              </a:rPr>
              <a:t>Khả Năng Tương Thích Rộng Rãi</a:t>
            </a:r>
            <a:endParaRPr lang="en-US" sz="2250" dirty="0"/>
          </a:p>
        </p:txBody>
      </p:sp>
      <p:sp>
        <p:nvSpPr>
          <p:cNvPr id="14" name="Text 12"/>
          <p:cNvSpPr/>
          <p:nvPr/>
        </p:nvSpPr>
        <p:spPr>
          <a:xfrm>
            <a:off x="1420297" y="3834646"/>
            <a:ext cx="5774412" cy="925116"/>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Hỗ trợ đa nền tảng và đa ngôn ngữ lập trình. Các thư viện phân tích JSON (JSON Parsers) gần như có sẵn trong mọi framework hiện đại.</a:t>
            </a:r>
            <a:endParaRPr lang="en-US" sz="1500" dirty="0"/>
          </a:p>
        </p:txBody>
      </p:sp>
      <p:sp>
        <p:nvSpPr>
          <p:cNvPr id="15" name="Shape 13"/>
          <p:cNvSpPr/>
          <p:nvPr/>
        </p:nvSpPr>
        <p:spPr>
          <a:xfrm>
            <a:off x="7435691" y="3321487"/>
            <a:ext cx="433745" cy="433745"/>
          </a:xfrm>
          <a:prstGeom prst="roundRect">
            <a:avLst>
              <a:gd name="adj" fmla="val 40006"/>
            </a:avLst>
          </a:prstGeom>
          <a:solidFill>
            <a:srgbClr val="030303"/>
          </a:solidFill>
          <a:ln w="22860">
            <a:solidFill>
              <a:srgbClr val="FC8337"/>
            </a:solidFill>
            <a:prstDash val="solid"/>
          </a:ln>
        </p:spPr>
        <p:txBody>
          <a:bodyPr/>
          <a:lstStyle/>
          <a:p>
            <a:endParaRPr lang="en-US"/>
          </a:p>
        </p:txBody>
      </p:sp>
      <p:sp>
        <p:nvSpPr>
          <p:cNvPr id="16" name="Text 14"/>
          <p:cNvSpPr/>
          <p:nvPr/>
        </p:nvSpPr>
        <p:spPr>
          <a:xfrm>
            <a:off x="7507903" y="3357563"/>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E5E0DF"/>
                </a:solidFill>
                <a:latin typeface="Saira Medium" pitchFamily="34" charset="0"/>
                <a:ea typeface="Saira Medium" pitchFamily="34" charset="-122"/>
                <a:cs typeface="Saira Medium" pitchFamily="34" charset="-120"/>
              </a:rPr>
              <a:t>4</a:t>
            </a:r>
            <a:endParaRPr lang="en-US" sz="2250" dirty="0"/>
          </a:p>
        </p:txBody>
      </p:sp>
      <p:sp>
        <p:nvSpPr>
          <p:cNvPr id="17" name="Text 15"/>
          <p:cNvSpPr/>
          <p:nvPr/>
        </p:nvSpPr>
        <p:spPr>
          <a:xfrm>
            <a:off x="8062198" y="3357563"/>
            <a:ext cx="2892028" cy="361474"/>
          </a:xfrm>
          <a:prstGeom prst="rect">
            <a:avLst/>
          </a:prstGeom>
          <a:noFill/>
          <a:ln/>
        </p:spPr>
        <p:txBody>
          <a:bodyPr wrap="none" lIns="0" tIns="0" rIns="0" bIns="0" rtlCol="0" anchor="t"/>
          <a:lstStyle/>
          <a:p>
            <a:pPr marL="0" indent="0" algn="l">
              <a:lnSpc>
                <a:spcPts val="2800"/>
              </a:lnSpc>
              <a:buNone/>
            </a:pPr>
            <a:r>
              <a:rPr lang="en-US" sz="2250" dirty="0">
                <a:solidFill>
                  <a:srgbClr val="E5E0DF"/>
                </a:solidFill>
                <a:latin typeface="Saira Medium" pitchFamily="34" charset="0"/>
                <a:ea typeface="Saira Medium" pitchFamily="34" charset="-122"/>
                <a:cs typeface="Saira Medium" pitchFamily="34" charset="-120"/>
              </a:rPr>
              <a:t>Dễ Dàng Mở Rộng</a:t>
            </a:r>
            <a:endParaRPr lang="en-US" sz="2250" dirty="0"/>
          </a:p>
        </p:txBody>
      </p:sp>
      <p:sp>
        <p:nvSpPr>
          <p:cNvPr id="18" name="Text 16"/>
          <p:cNvSpPr/>
          <p:nvPr/>
        </p:nvSpPr>
        <p:spPr>
          <a:xfrm>
            <a:off x="8062198" y="3834646"/>
            <a:ext cx="5774412" cy="925116"/>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Việc thêm các trường (field) mới vào cấu trúc JSON không làm hỏng dữ liệu hoặc làm lỗi các ứng dụng cũ (miễn là không xóa trường bắt buộc).</a:t>
            </a:r>
            <a:endParaRPr lang="en-US" sz="1500" dirty="0"/>
          </a:p>
        </p:txBody>
      </p:sp>
      <p:pic>
        <p:nvPicPr>
          <p:cNvPr id="19" name="Image 0" descr="preencoded.png"/>
          <p:cNvPicPr>
            <a:picLocks noChangeAspect="1"/>
          </p:cNvPicPr>
          <p:nvPr/>
        </p:nvPicPr>
        <p:blipFill>
          <a:blip r:embed="rId3"/>
          <a:stretch>
            <a:fillRect/>
          </a:stretch>
        </p:blipFill>
        <p:spPr>
          <a:xfrm>
            <a:off x="3090982" y="5101828"/>
            <a:ext cx="4147066" cy="2313623"/>
          </a:xfrm>
          <a:prstGeom prst="rect">
            <a:avLst/>
          </a:prstGeom>
        </p:spPr>
      </p:pic>
      <p:pic>
        <p:nvPicPr>
          <p:cNvPr id="20" name="Image 1" descr="preencoded.png"/>
          <p:cNvPicPr>
            <a:picLocks noChangeAspect="1"/>
          </p:cNvPicPr>
          <p:nvPr/>
        </p:nvPicPr>
        <p:blipFill>
          <a:blip r:embed="rId4"/>
          <a:stretch>
            <a:fillRect/>
          </a:stretch>
        </p:blipFill>
        <p:spPr>
          <a:xfrm>
            <a:off x="7392233" y="5101828"/>
            <a:ext cx="4147066" cy="231362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765810"/>
            <a:ext cx="4043839" cy="481965"/>
          </a:xfrm>
          <a:prstGeom prst="rect">
            <a:avLst/>
          </a:prstGeom>
          <a:noFill/>
          <a:ln/>
        </p:spPr>
        <p:txBody>
          <a:bodyPr wrap="none" lIns="0" tIns="0" rIns="0" bIns="0" rtlCol="0" anchor="t"/>
          <a:lstStyle/>
          <a:p>
            <a:pPr marL="0" indent="0" algn="l">
              <a:lnSpc>
                <a:spcPts val="3750"/>
              </a:lnSpc>
              <a:buNone/>
            </a:pPr>
            <a:r>
              <a:rPr lang="en-US" sz="3000" dirty="0">
                <a:solidFill>
                  <a:srgbClr val="FFFFFF"/>
                </a:solidFill>
                <a:latin typeface="Saira Medium" pitchFamily="34" charset="0"/>
                <a:ea typeface="Saira Medium" pitchFamily="34" charset="-122"/>
                <a:cs typeface="Saira Medium" pitchFamily="34" charset="-120"/>
              </a:rPr>
              <a:t>CÁC CÔNG CỤ HỮU ÍCH</a:t>
            </a:r>
            <a:endParaRPr lang="en-US" sz="3000" dirty="0"/>
          </a:p>
        </p:txBody>
      </p:sp>
      <p:sp>
        <p:nvSpPr>
          <p:cNvPr id="3" name="Text 1"/>
          <p:cNvSpPr/>
          <p:nvPr/>
        </p:nvSpPr>
        <p:spPr>
          <a:xfrm>
            <a:off x="793790" y="1633299"/>
            <a:ext cx="13042821" cy="308372"/>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Để tối ưu hóa quy trình làm việc với JSON, có nhiều công cụ được thiết kế để hỗ trợ kiểm tra, định dạng và hiển thị dữ liệu một cách hiệu quả.</a:t>
            </a:r>
            <a:endParaRPr lang="en-US" sz="1500" dirty="0"/>
          </a:p>
        </p:txBody>
      </p:sp>
      <p:sp>
        <p:nvSpPr>
          <p:cNvPr id="4" name="Shape 2"/>
          <p:cNvSpPr/>
          <p:nvPr/>
        </p:nvSpPr>
        <p:spPr>
          <a:xfrm>
            <a:off x="793790" y="2158484"/>
            <a:ext cx="13042821" cy="1464826"/>
          </a:xfrm>
          <a:prstGeom prst="roundRect">
            <a:avLst>
              <a:gd name="adj" fmla="val 11846"/>
            </a:avLst>
          </a:prstGeom>
          <a:solidFill>
            <a:srgbClr val="030303">
              <a:alpha val="75000"/>
            </a:srgbClr>
          </a:solidFill>
          <a:ln w="22860">
            <a:solidFill>
              <a:srgbClr val="FC8337"/>
            </a:solidFill>
            <a:prstDash val="solid"/>
          </a:ln>
        </p:spPr>
        <p:txBody>
          <a:bodyPr/>
          <a:lstStyle/>
          <a:p>
            <a:endParaRPr lang="en-US"/>
          </a:p>
        </p:txBody>
      </p:sp>
      <p:sp>
        <p:nvSpPr>
          <p:cNvPr id="5" name="Shape 3"/>
          <p:cNvSpPr/>
          <p:nvPr/>
        </p:nvSpPr>
        <p:spPr>
          <a:xfrm>
            <a:off x="816650" y="2181344"/>
            <a:ext cx="771168" cy="1419106"/>
          </a:xfrm>
          <a:prstGeom prst="roundRect">
            <a:avLst>
              <a:gd name="adj" fmla="val 18944"/>
            </a:avLst>
          </a:prstGeom>
          <a:solidFill>
            <a:srgbClr val="030303"/>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202" y="2746177"/>
            <a:ext cx="289203" cy="289203"/>
          </a:xfrm>
          <a:prstGeom prst="rect">
            <a:avLst/>
          </a:prstGeom>
        </p:spPr>
      </p:pic>
      <p:sp>
        <p:nvSpPr>
          <p:cNvPr id="7" name="Text 4"/>
          <p:cNvSpPr/>
          <p:nvPr/>
        </p:nvSpPr>
        <p:spPr>
          <a:xfrm>
            <a:off x="1780580" y="2374106"/>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Saira Medium" pitchFamily="34" charset="0"/>
                <a:ea typeface="Saira Medium" pitchFamily="34" charset="-122"/>
                <a:cs typeface="Saira Medium" pitchFamily="34" charset="-120"/>
              </a:rPr>
              <a:t>JSON Validator</a:t>
            </a:r>
            <a:endParaRPr lang="en-US" sz="1850" dirty="0"/>
          </a:p>
        </p:txBody>
      </p:sp>
      <p:sp>
        <p:nvSpPr>
          <p:cNvPr id="8" name="Text 5"/>
          <p:cNvSpPr/>
          <p:nvPr/>
        </p:nvSpPr>
        <p:spPr>
          <a:xfrm>
            <a:off x="1780580" y="2790944"/>
            <a:ext cx="11840408" cy="61674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Kiểm tra cú pháp JSON của bạn có hợp lệ theo chuẩn không. Công cụ này giúp phát hiện và chỉ ra các lỗi cú pháp ngay lập tức, đảm bảo dữ liệu của bạn có thể được xử lý mà không gặp sự cố.</a:t>
            </a:r>
            <a:endParaRPr lang="en-US" sz="1500" dirty="0"/>
          </a:p>
        </p:txBody>
      </p:sp>
      <p:sp>
        <p:nvSpPr>
          <p:cNvPr id="9" name="Shape 6"/>
          <p:cNvSpPr/>
          <p:nvPr/>
        </p:nvSpPr>
        <p:spPr>
          <a:xfrm>
            <a:off x="793790" y="3816072"/>
            <a:ext cx="13042821" cy="1464826"/>
          </a:xfrm>
          <a:prstGeom prst="roundRect">
            <a:avLst>
              <a:gd name="adj" fmla="val 11846"/>
            </a:avLst>
          </a:prstGeom>
          <a:solidFill>
            <a:srgbClr val="030303">
              <a:alpha val="75000"/>
            </a:srgbClr>
          </a:solidFill>
          <a:ln w="22860">
            <a:solidFill>
              <a:srgbClr val="FC8337"/>
            </a:solidFill>
            <a:prstDash val="solid"/>
          </a:ln>
        </p:spPr>
        <p:txBody>
          <a:bodyPr/>
          <a:lstStyle/>
          <a:p>
            <a:endParaRPr lang="en-US"/>
          </a:p>
        </p:txBody>
      </p:sp>
      <p:sp>
        <p:nvSpPr>
          <p:cNvPr id="10" name="Shape 7"/>
          <p:cNvSpPr/>
          <p:nvPr/>
        </p:nvSpPr>
        <p:spPr>
          <a:xfrm>
            <a:off x="816650" y="3838932"/>
            <a:ext cx="771168" cy="1419106"/>
          </a:xfrm>
          <a:prstGeom prst="roundRect">
            <a:avLst>
              <a:gd name="adj" fmla="val 18944"/>
            </a:avLst>
          </a:prstGeom>
          <a:solidFill>
            <a:srgbClr val="030303"/>
          </a:solidFill>
          <a:ln/>
        </p:spPr>
        <p:txBody>
          <a:bodyPr/>
          <a:lstStyle/>
          <a:p>
            <a:endParaRPr lang="en-US"/>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202" y="4403765"/>
            <a:ext cx="289203" cy="289203"/>
          </a:xfrm>
          <a:prstGeom prst="rect">
            <a:avLst/>
          </a:prstGeom>
        </p:spPr>
      </p:pic>
      <p:sp>
        <p:nvSpPr>
          <p:cNvPr id="12" name="Text 8"/>
          <p:cNvSpPr/>
          <p:nvPr/>
        </p:nvSpPr>
        <p:spPr>
          <a:xfrm>
            <a:off x="1780580" y="4031694"/>
            <a:ext cx="2964061" cy="301228"/>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Saira Medium" pitchFamily="34" charset="0"/>
                <a:ea typeface="Saira Medium" pitchFamily="34" charset="-122"/>
                <a:cs typeface="Saira Medium" pitchFamily="34" charset="-120"/>
              </a:rPr>
              <a:t>JSON Formatter/Beautifier</a:t>
            </a:r>
            <a:endParaRPr lang="en-US" sz="1850" dirty="0"/>
          </a:p>
        </p:txBody>
      </p:sp>
      <p:sp>
        <p:nvSpPr>
          <p:cNvPr id="13" name="Text 9"/>
          <p:cNvSpPr/>
          <p:nvPr/>
        </p:nvSpPr>
        <p:spPr>
          <a:xfrm>
            <a:off x="1780580" y="4448532"/>
            <a:ext cx="11840408" cy="61674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Tự động sắp xếp lại chuỗi JSON lộn xộn hoặc nén thành một cấu trúc dễ đọc, có thêm các khoảng trắng và thụt lề phù hợp. Điều này cực kỳ hữu ích khi bạn phải làm việc với các file JSON lớn.</a:t>
            </a:r>
            <a:endParaRPr lang="en-US" sz="1500" dirty="0"/>
          </a:p>
        </p:txBody>
      </p:sp>
      <p:sp>
        <p:nvSpPr>
          <p:cNvPr id="14" name="Shape 10"/>
          <p:cNvSpPr/>
          <p:nvPr/>
        </p:nvSpPr>
        <p:spPr>
          <a:xfrm>
            <a:off x="793790" y="5473660"/>
            <a:ext cx="13042821" cy="1464826"/>
          </a:xfrm>
          <a:prstGeom prst="roundRect">
            <a:avLst>
              <a:gd name="adj" fmla="val 11846"/>
            </a:avLst>
          </a:prstGeom>
          <a:solidFill>
            <a:srgbClr val="030303">
              <a:alpha val="75000"/>
            </a:srgbClr>
          </a:solidFill>
          <a:ln w="22860">
            <a:solidFill>
              <a:srgbClr val="FC8337"/>
            </a:solidFill>
            <a:prstDash val="solid"/>
          </a:ln>
        </p:spPr>
        <p:txBody>
          <a:bodyPr/>
          <a:lstStyle/>
          <a:p>
            <a:endParaRPr lang="en-US"/>
          </a:p>
        </p:txBody>
      </p:sp>
      <p:sp>
        <p:nvSpPr>
          <p:cNvPr id="15" name="Shape 11"/>
          <p:cNvSpPr/>
          <p:nvPr/>
        </p:nvSpPr>
        <p:spPr>
          <a:xfrm>
            <a:off x="816650" y="5496520"/>
            <a:ext cx="771168" cy="1419106"/>
          </a:xfrm>
          <a:prstGeom prst="roundRect">
            <a:avLst>
              <a:gd name="adj" fmla="val 18944"/>
            </a:avLst>
          </a:prstGeom>
          <a:solidFill>
            <a:srgbClr val="030303"/>
          </a:solidFill>
          <a:ln/>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6202" y="6061353"/>
            <a:ext cx="289203" cy="289203"/>
          </a:xfrm>
          <a:prstGeom prst="rect">
            <a:avLst/>
          </a:prstGeom>
        </p:spPr>
      </p:pic>
      <p:sp>
        <p:nvSpPr>
          <p:cNvPr id="17" name="Text 12"/>
          <p:cNvSpPr/>
          <p:nvPr/>
        </p:nvSpPr>
        <p:spPr>
          <a:xfrm>
            <a:off x="1780580" y="5689282"/>
            <a:ext cx="2628067" cy="301228"/>
          </a:xfrm>
          <a:prstGeom prst="rect">
            <a:avLst/>
          </a:prstGeom>
          <a:noFill/>
          <a:ln/>
        </p:spPr>
        <p:txBody>
          <a:bodyPr wrap="none" lIns="0" tIns="0" rIns="0" bIns="0" rtlCol="0" anchor="t"/>
          <a:lstStyle/>
          <a:p>
            <a:pPr marL="0" indent="0" algn="l">
              <a:lnSpc>
                <a:spcPts val="2350"/>
              </a:lnSpc>
              <a:buNone/>
            </a:pPr>
            <a:r>
              <a:rPr lang="en-US" sz="1850" dirty="0">
                <a:solidFill>
                  <a:srgbClr val="E5E0DF"/>
                </a:solidFill>
                <a:latin typeface="Saira Medium" pitchFamily="34" charset="0"/>
                <a:ea typeface="Saira Medium" pitchFamily="34" charset="-122"/>
                <a:cs typeface="Saira Medium" pitchFamily="34" charset="-120"/>
              </a:rPr>
              <a:t>JSON Viewer/Tree View</a:t>
            </a:r>
            <a:endParaRPr lang="en-US" sz="1850" dirty="0"/>
          </a:p>
        </p:txBody>
      </p:sp>
      <p:sp>
        <p:nvSpPr>
          <p:cNvPr id="18" name="Text 13"/>
          <p:cNvSpPr/>
          <p:nvPr/>
        </p:nvSpPr>
        <p:spPr>
          <a:xfrm>
            <a:off x="1780580" y="6106120"/>
            <a:ext cx="11840408" cy="616744"/>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Hiển thị dữ liệu JSON dưới dạng cấu trúc cây phân cấp, cho phép bạn dễ dàng mở rộng và thu gọn các Object hoặc Array lồng nhau. Điều này giúp hình dung và điều hướng qua các cấu trúc dữ liệu phức tạp một cách trực quan.</a:t>
            </a:r>
            <a:endParaRPr lang="en-US" sz="1500" dirty="0"/>
          </a:p>
        </p:txBody>
      </p:sp>
      <p:sp>
        <p:nvSpPr>
          <p:cNvPr id="19" name="Text 14"/>
          <p:cNvSpPr/>
          <p:nvPr/>
        </p:nvSpPr>
        <p:spPr>
          <a:xfrm>
            <a:off x="793790" y="7155299"/>
            <a:ext cx="13042821" cy="308372"/>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Roboto" pitchFamily="34" charset="0"/>
                <a:ea typeface="Roboto" pitchFamily="34" charset="-122"/>
                <a:cs typeface="Roboto" pitchFamily="34" charset="-120"/>
              </a:rPr>
              <a:t>Sử dụng các công cụ này sẽ giúp bạn tiết kiệm thời gian, giảm thiểu lỗi và nâng cao hiệu quả khi làm việc với JSON.</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63573"/>
            <a:ext cx="7539157"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Saira Medium" pitchFamily="34" charset="0"/>
                <a:ea typeface="Saira Medium" pitchFamily="34" charset="-122"/>
                <a:cs typeface="Saira Medium" pitchFamily="34" charset="-120"/>
              </a:rPr>
              <a:t>Vấn Đề Bảo Mật (Security Concerns)</a:t>
            </a:r>
            <a:endParaRPr lang="en-US" sz="3550" dirty="0"/>
          </a:p>
        </p:txBody>
      </p:sp>
      <p:sp>
        <p:nvSpPr>
          <p:cNvPr id="4" name="Text 1"/>
          <p:cNvSpPr/>
          <p:nvPr/>
        </p:nvSpPr>
        <p:spPr>
          <a:xfrm>
            <a:off x="6280190" y="1870710"/>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Khi làm việc với JSON, việc hiểu rõ các rủi ro bảo mật tiềm ẩn là rất quan trọng để bảo vệ ứng dụng và dữ liệu của bạn.</a:t>
            </a:r>
            <a:endParaRPr lang="en-US" sz="1750" dirty="0"/>
          </a:p>
        </p:txBody>
      </p:sp>
      <p:sp>
        <p:nvSpPr>
          <p:cNvPr id="5" name="Shape 2"/>
          <p:cNvSpPr/>
          <p:nvPr/>
        </p:nvSpPr>
        <p:spPr>
          <a:xfrm>
            <a:off x="6280190" y="2851666"/>
            <a:ext cx="7556421" cy="2093714"/>
          </a:xfrm>
          <a:prstGeom prst="roundRect">
            <a:avLst>
              <a:gd name="adj" fmla="val 6988"/>
            </a:avLst>
          </a:prstGeom>
          <a:solidFill>
            <a:srgbClr val="030303">
              <a:alpha val="75000"/>
            </a:srgbClr>
          </a:solidFill>
          <a:ln w="30480">
            <a:solidFill>
              <a:srgbClr val="FC8337"/>
            </a:solidFill>
            <a:prstDash val="solid"/>
          </a:ln>
        </p:spPr>
        <p:txBody>
          <a:bodyPr/>
          <a:lstStyle/>
          <a:p>
            <a:endParaRPr lang="en-US"/>
          </a:p>
        </p:txBody>
      </p:sp>
      <p:sp>
        <p:nvSpPr>
          <p:cNvPr id="6" name="Shape 3"/>
          <p:cNvSpPr/>
          <p:nvPr/>
        </p:nvSpPr>
        <p:spPr>
          <a:xfrm>
            <a:off x="6249710" y="2851666"/>
            <a:ext cx="121920" cy="2093714"/>
          </a:xfrm>
          <a:prstGeom prst="roundRect">
            <a:avLst>
              <a:gd name="adj" fmla="val 167442"/>
            </a:avLst>
          </a:prstGeom>
          <a:solidFill>
            <a:srgbClr val="FC8337"/>
          </a:solidFill>
          <a:ln/>
        </p:spPr>
        <p:txBody>
          <a:bodyPr/>
          <a:lstStyle/>
          <a:p>
            <a:endParaRPr lang="en-US"/>
          </a:p>
        </p:txBody>
      </p:sp>
      <p:sp>
        <p:nvSpPr>
          <p:cNvPr id="7" name="Text 4"/>
          <p:cNvSpPr/>
          <p:nvPr/>
        </p:nvSpPr>
        <p:spPr>
          <a:xfrm>
            <a:off x="6628924" y="31089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JSON Injection</a:t>
            </a:r>
            <a:endParaRPr lang="en-US" sz="2200" dirty="0"/>
          </a:p>
        </p:txBody>
      </p:sp>
      <p:sp>
        <p:nvSpPr>
          <p:cNvPr id="8" name="Text 5"/>
          <p:cNvSpPr/>
          <p:nvPr/>
        </p:nvSpPr>
        <p:spPr>
          <a:xfrm>
            <a:off x="6628924" y="3599378"/>
            <a:ext cx="6950393"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Kẻ xấu chèn mã độc vào dữ liệu JSON. Nếu ứng dụng không kiểm tra kỹ, mã độc này có thể được thực thi, dẫn đến thực thi mã từ xa hoặc truy cập trái phép.</a:t>
            </a:r>
            <a:endParaRPr lang="en-US" sz="1750" dirty="0"/>
          </a:p>
        </p:txBody>
      </p:sp>
      <p:sp>
        <p:nvSpPr>
          <p:cNvPr id="9" name="Shape 6"/>
          <p:cNvSpPr/>
          <p:nvPr/>
        </p:nvSpPr>
        <p:spPr>
          <a:xfrm>
            <a:off x="6280190" y="5172194"/>
            <a:ext cx="7556421" cy="2093714"/>
          </a:xfrm>
          <a:prstGeom prst="roundRect">
            <a:avLst>
              <a:gd name="adj" fmla="val 6988"/>
            </a:avLst>
          </a:prstGeom>
          <a:solidFill>
            <a:srgbClr val="030303">
              <a:alpha val="75000"/>
            </a:srgbClr>
          </a:solidFill>
          <a:ln w="30480">
            <a:solidFill>
              <a:srgbClr val="FC8337"/>
            </a:solidFill>
            <a:prstDash val="solid"/>
          </a:ln>
        </p:spPr>
        <p:txBody>
          <a:bodyPr/>
          <a:lstStyle/>
          <a:p>
            <a:endParaRPr lang="en-US"/>
          </a:p>
        </p:txBody>
      </p:sp>
      <p:sp>
        <p:nvSpPr>
          <p:cNvPr id="10" name="Shape 7"/>
          <p:cNvSpPr/>
          <p:nvPr/>
        </p:nvSpPr>
        <p:spPr>
          <a:xfrm>
            <a:off x="6249710" y="5172194"/>
            <a:ext cx="121920" cy="2093714"/>
          </a:xfrm>
          <a:prstGeom prst="roundRect">
            <a:avLst>
              <a:gd name="adj" fmla="val 167442"/>
            </a:avLst>
          </a:prstGeom>
          <a:solidFill>
            <a:srgbClr val="FC8337"/>
          </a:solidFill>
          <a:ln/>
        </p:spPr>
        <p:txBody>
          <a:bodyPr/>
          <a:lstStyle/>
          <a:p>
            <a:endParaRPr lang="en-US"/>
          </a:p>
        </p:txBody>
      </p:sp>
      <p:sp>
        <p:nvSpPr>
          <p:cNvPr id="11" name="Text 8"/>
          <p:cNvSpPr/>
          <p:nvPr/>
        </p:nvSpPr>
        <p:spPr>
          <a:xfrm>
            <a:off x="6628924" y="5429488"/>
            <a:ext cx="2983944"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Denial of Service (DoS)</a:t>
            </a:r>
            <a:endParaRPr lang="en-US" sz="2200" dirty="0"/>
          </a:p>
        </p:txBody>
      </p:sp>
      <p:sp>
        <p:nvSpPr>
          <p:cNvPr id="12" name="Text 9"/>
          <p:cNvSpPr/>
          <p:nvPr/>
        </p:nvSpPr>
        <p:spPr>
          <a:xfrm>
            <a:off x="6628924" y="5919907"/>
            <a:ext cx="6950393"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Kẻ tấn công gửi chuỗi JSON quá lớn hoặc lồng ghép quá sâu. Việc phân tích chúng tiêu tốn tài nguyên máy chủ, gây quá tải và làm dịch vụ ngừng hoạt động.</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959531"/>
            <a:ext cx="6322338" cy="368618"/>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Saira Medium" pitchFamily="34" charset="0"/>
                <a:ea typeface="Saira Medium" pitchFamily="34" charset="-122"/>
                <a:cs typeface="Saira Medium" pitchFamily="34" charset="-120"/>
              </a:rPr>
              <a:t>THỰC HÀNH CƠ BẢN: TRUY CẬP DỮ LIỆU JSON</a:t>
            </a:r>
            <a:endParaRPr lang="en-US" sz="2300" dirty="0"/>
          </a:p>
        </p:txBody>
      </p:sp>
      <p:sp>
        <p:nvSpPr>
          <p:cNvPr id="3" name="Text 1"/>
          <p:cNvSpPr/>
          <p:nvPr/>
        </p:nvSpPr>
        <p:spPr>
          <a:xfrm>
            <a:off x="793790" y="2622947"/>
            <a:ext cx="13042821" cy="235744"/>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Một trong những điểm mạnh lớn nhất của JSON là khả năng ánh xạ trực quan vào các cấu trúc dữ liệu ngôn ngữ lập trình (như Object trong JavaScript hoặc Dictionary trong Python).</a:t>
            </a:r>
            <a:endParaRPr lang="en-US" sz="1150" dirty="0"/>
          </a:p>
        </p:txBody>
      </p:sp>
      <p:sp>
        <p:nvSpPr>
          <p:cNvPr id="4" name="Text 2"/>
          <p:cNvSpPr/>
          <p:nvPr/>
        </p:nvSpPr>
        <p:spPr>
          <a:xfrm>
            <a:off x="793790" y="3171944"/>
            <a:ext cx="2519720" cy="276344"/>
          </a:xfrm>
          <a:prstGeom prst="rect">
            <a:avLst/>
          </a:prstGeom>
          <a:noFill/>
          <a:ln/>
        </p:spPr>
        <p:txBody>
          <a:bodyPr wrap="none" lIns="0" tIns="0" rIns="0" bIns="0" rtlCol="0" anchor="t"/>
          <a:lstStyle/>
          <a:p>
            <a:pPr marL="0" indent="0" algn="l">
              <a:lnSpc>
                <a:spcPts val="2150"/>
              </a:lnSpc>
              <a:buNone/>
            </a:pPr>
            <a:r>
              <a:rPr lang="en-US" sz="1700" dirty="0">
                <a:solidFill>
                  <a:srgbClr val="FFFFFF"/>
                </a:solidFill>
                <a:latin typeface="Saira Medium" pitchFamily="34" charset="0"/>
                <a:ea typeface="Saira Medium" pitchFamily="34" charset="-122"/>
                <a:cs typeface="Saira Medium" pitchFamily="34" charset="-120"/>
              </a:rPr>
              <a:t>1. Truy Cập Giá Trị Object</a:t>
            </a:r>
            <a:endParaRPr lang="en-US" sz="1700" dirty="0"/>
          </a:p>
        </p:txBody>
      </p:sp>
      <p:sp>
        <p:nvSpPr>
          <p:cNvPr id="5" name="Text 3"/>
          <p:cNvSpPr/>
          <p:nvPr/>
        </p:nvSpPr>
        <p:spPr>
          <a:xfrm>
            <a:off x="793790" y="3595688"/>
            <a:ext cx="5671423" cy="243364"/>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Sử dụng ký hiệu dấu chấm </a:t>
            </a:r>
            <a:r>
              <a:rPr lang="en-US" sz="1150" dirty="0">
                <a:solidFill>
                  <a:srgbClr val="E5E0DF"/>
                </a:solidFill>
                <a:highlight>
                  <a:srgbClr val="101010"/>
                </a:highlight>
                <a:latin typeface="Consolas" pitchFamily="34" charset="0"/>
                <a:ea typeface="Consolas" pitchFamily="34" charset="-122"/>
                <a:cs typeface="Consolas" pitchFamily="34" charset="-120"/>
              </a:rPr>
              <a:t>.</a:t>
            </a:r>
            <a:r>
              <a:rPr lang="en-US" sz="1150" dirty="0">
                <a:solidFill>
                  <a:srgbClr val="E5E0DF"/>
                </a:solidFill>
                <a:latin typeface="Roboto" pitchFamily="34" charset="0"/>
                <a:ea typeface="Roboto" pitchFamily="34" charset="-122"/>
                <a:cs typeface="Roboto" pitchFamily="34" charset="-120"/>
              </a:rPr>
              <a:t> hoặc ngoặc vuông </a:t>
            </a:r>
            <a:r>
              <a:rPr lang="en-US" sz="1150" dirty="0">
                <a:solidFill>
                  <a:srgbClr val="E5E0DF"/>
                </a:solidFill>
                <a:highlight>
                  <a:srgbClr val="101010"/>
                </a:highlight>
                <a:latin typeface="Consolas" pitchFamily="34" charset="0"/>
                <a:ea typeface="Consolas" pitchFamily="34" charset="-122"/>
                <a:cs typeface="Consolas" pitchFamily="34" charset="-120"/>
              </a:rPr>
              <a:t>[]</a:t>
            </a:r>
            <a:r>
              <a:rPr lang="en-US" sz="1150" dirty="0">
                <a:solidFill>
                  <a:srgbClr val="E5E0DF"/>
                </a:solidFill>
                <a:latin typeface="Roboto" pitchFamily="34" charset="0"/>
                <a:ea typeface="Roboto" pitchFamily="34" charset="-122"/>
                <a:cs typeface="Roboto" pitchFamily="34" charset="-120"/>
              </a:rPr>
              <a:t> để truy cập các thuộc tính.</a:t>
            </a:r>
            <a:endParaRPr lang="en-US" sz="1150" dirty="0"/>
          </a:p>
        </p:txBody>
      </p:sp>
      <p:sp>
        <p:nvSpPr>
          <p:cNvPr id="6" name="Shape 4"/>
          <p:cNvSpPr/>
          <p:nvPr/>
        </p:nvSpPr>
        <p:spPr>
          <a:xfrm>
            <a:off x="793790" y="4004905"/>
            <a:ext cx="5671423" cy="1871186"/>
          </a:xfrm>
          <a:prstGeom prst="roundRect">
            <a:avLst>
              <a:gd name="adj" fmla="val 7091"/>
            </a:avLst>
          </a:prstGeom>
          <a:solidFill>
            <a:srgbClr val="101010"/>
          </a:solidFill>
          <a:ln/>
        </p:spPr>
        <p:txBody>
          <a:bodyPr/>
          <a:lstStyle/>
          <a:p>
            <a:endParaRPr lang="en-US"/>
          </a:p>
        </p:txBody>
      </p:sp>
      <p:sp>
        <p:nvSpPr>
          <p:cNvPr id="7" name="Shape 5"/>
          <p:cNvSpPr/>
          <p:nvPr/>
        </p:nvSpPr>
        <p:spPr>
          <a:xfrm>
            <a:off x="786527" y="4004905"/>
            <a:ext cx="5685949" cy="1871186"/>
          </a:xfrm>
          <a:prstGeom prst="roundRect">
            <a:avLst>
              <a:gd name="adj" fmla="val 1182"/>
            </a:avLst>
          </a:prstGeom>
          <a:solidFill>
            <a:srgbClr val="101010"/>
          </a:solidFill>
          <a:ln/>
        </p:spPr>
        <p:txBody>
          <a:bodyPr/>
          <a:lstStyle/>
          <a:p>
            <a:endParaRPr lang="en-US"/>
          </a:p>
        </p:txBody>
      </p:sp>
      <p:sp>
        <p:nvSpPr>
          <p:cNvPr id="8" name="Text 6"/>
          <p:cNvSpPr/>
          <p:nvPr/>
        </p:nvSpPr>
        <p:spPr>
          <a:xfrm>
            <a:off x="933926" y="4115395"/>
            <a:ext cx="5391150" cy="1650206"/>
          </a:xfrm>
          <a:prstGeom prst="rect">
            <a:avLst/>
          </a:prstGeom>
          <a:noFill/>
          <a:ln/>
        </p:spPr>
        <p:txBody>
          <a:bodyPr wrap="square" lIns="0" tIns="0" rIns="0" bIns="0" rtlCol="0" anchor="t"/>
          <a:lstStyle/>
          <a:p>
            <a:pPr marL="0" indent="0" algn="l">
              <a:lnSpc>
                <a:spcPts val="1850"/>
              </a:lnSpc>
              <a:buNone/>
            </a:pPr>
            <a:r>
              <a:rPr lang="en-US" sz="1150" dirty="0">
                <a:solidFill>
                  <a:srgbClr val="E5E0DF"/>
                </a:solidFill>
                <a:highlight>
                  <a:srgbClr val="101010"/>
                </a:highlight>
                <a:latin typeface="Consolas" pitchFamily="34" charset="0"/>
                <a:ea typeface="Consolas" pitchFamily="34" charset="-122"/>
                <a:cs typeface="Consolas" pitchFamily="34" charset="-120"/>
              </a:rPr>
              <a:t>// Giả sử có Object 'sinhVien' ở Card 6let tenSV = sinhVien.ten; // Kết quả: "Lê Thị Hồng"let duong = sinhVien.diaChi.duong;// Kết quả: "Cách Mạng Tháng Tám"      </a:t>
            </a:r>
            <a:endParaRPr lang="en-US" sz="1150" dirty="0"/>
          </a:p>
        </p:txBody>
      </p:sp>
      <p:sp>
        <p:nvSpPr>
          <p:cNvPr id="9" name="Text 7"/>
          <p:cNvSpPr/>
          <p:nvPr/>
        </p:nvSpPr>
        <p:spPr>
          <a:xfrm>
            <a:off x="6832402" y="3171944"/>
            <a:ext cx="2675811" cy="276344"/>
          </a:xfrm>
          <a:prstGeom prst="rect">
            <a:avLst/>
          </a:prstGeom>
          <a:noFill/>
          <a:ln/>
        </p:spPr>
        <p:txBody>
          <a:bodyPr wrap="none" lIns="0" tIns="0" rIns="0" bIns="0" rtlCol="0" anchor="t"/>
          <a:lstStyle/>
          <a:p>
            <a:pPr marL="0" indent="0" algn="l">
              <a:lnSpc>
                <a:spcPts val="2150"/>
              </a:lnSpc>
              <a:buNone/>
            </a:pPr>
            <a:r>
              <a:rPr lang="en-US" sz="1700" dirty="0">
                <a:solidFill>
                  <a:srgbClr val="FFFFFF"/>
                </a:solidFill>
                <a:latin typeface="Saira Medium" pitchFamily="34" charset="0"/>
                <a:ea typeface="Saira Medium" pitchFamily="34" charset="-122"/>
                <a:cs typeface="Saira Medium" pitchFamily="34" charset="-120"/>
              </a:rPr>
              <a:t>2. Truy Cập Phần Tử Array</a:t>
            </a:r>
            <a:endParaRPr lang="en-US" sz="1700" dirty="0"/>
          </a:p>
        </p:txBody>
      </p:sp>
      <p:sp>
        <p:nvSpPr>
          <p:cNvPr id="10" name="Text 8"/>
          <p:cNvSpPr/>
          <p:nvPr/>
        </p:nvSpPr>
        <p:spPr>
          <a:xfrm>
            <a:off x="6832402" y="3595688"/>
            <a:ext cx="7011710" cy="235744"/>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Sử dụng chỉ mục (index) trong ngoặc vuông, bắt đầu từ 0.</a:t>
            </a:r>
            <a:endParaRPr lang="en-US" sz="1150" dirty="0"/>
          </a:p>
        </p:txBody>
      </p:sp>
      <p:sp>
        <p:nvSpPr>
          <p:cNvPr id="11" name="Shape 9"/>
          <p:cNvSpPr/>
          <p:nvPr/>
        </p:nvSpPr>
        <p:spPr>
          <a:xfrm>
            <a:off x="6832402" y="3997285"/>
            <a:ext cx="7011710" cy="2106930"/>
          </a:xfrm>
          <a:prstGeom prst="roundRect">
            <a:avLst>
              <a:gd name="adj" fmla="val 6298"/>
            </a:avLst>
          </a:prstGeom>
          <a:solidFill>
            <a:srgbClr val="101010"/>
          </a:solidFill>
          <a:ln/>
        </p:spPr>
        <p:txBody>
          <a:bodyPr/>
          <a:lstStyle/>
          <a:p>
            <a:endParaRPr lang="en-US"/>
          </a:p>
        </p:txBody>
      </p:sp>
      <p:sp>
        <p:nvSpPr>
          <p:cNvPr id="12" name="Shape 10"/>
          <p:cNvSpPr/>
          <p:nvPr/>
        </p:nvSpPr>
        <p:spPr>
          <a:xfrm>
            <a:off x="6825139" y="3997285"/>
            <a:ext cx="7026235" cy="2106930"/>
          </a:xfrm>
          <a:prstGeom prst="roundRect">
            <a:avLst>
              <a:gd name="adj" fmla="val 1050"/>
            </a:avLst>
          </a:prstGeom>
          <a:solidFill>
            <a:srgbClr val="101010"/>
          </a:solidFill>
          <a:ln/>
        </p:spPr>
        <p:txBody>
          <a:bodyPr/>
          <a:lstStyle/>
          <a:p>
            <a:endParaRPr lang="en-US"/>
          </a:p>
        </p:txBody>
      </p:sp>
      <p:sp>
        <p:nvSpPr>
          <p:cNvPr id="13" name="Text 11"/>
          <p:cNvSpPr/>
          <p:nvPr/>
        </p:nvSpPr>
        <p:spPr>
          <a:xfrm>
            <a:off x="6972538" y="4107775"/>
            <a:ext cx="6731437" cy="1885950"/>
          </a:xfrm>
          <a:prstGeom prst="rect">
            <a:avLst/>
          </a:prstGeom>
          <a:noFill/>
          <a:ln/>
        </p:spPr>
        <p:txBody>
          <a:bodyPr wrap="square" lIns="0" tIns="0" rIns="0" bIns="0" rtlCol="0" anchor="t"/>
          <a:lstStyle/>
          <a:p>
            <a:pPr marL="0" indent="0" algn="l">
              <a:lnSpc>
                <a:spcPts val="1850"/>
              </a:lnSpc>
              <a:buNone/>
            </a:pPr>
            <a:r>
              <a:rPr lang="en-US" sz="1150" dirty="0">
                <a:solidFill>
                  <a:srgbClr val="E5E0DF"/>
                </a:solidFill>
                <a:highlight>
                  <a:srgbClr val="101010"/>
                </a:highlight>
                <a:latin typeface="Consolas" pitchFamily="34" charset="0"/>
                <a:ea typeface="Consolas" pitchFamily="34" charset="-122"/>
                <a:cs typeface="Consolas" pitchFamily="34" charset="-120"/>
              </a:rPr>
              <a:t>// Lấy sở thích đầu tiênlet soThich1 = sinhVien.soThich[0];// Kết quả: "Đọc sách"// Lấy sở thích thứ balet soThich3 = sinhVien.soThich[2];// Kết quả: "Chơi game"</a:t>
            </a:r>
            <a:endParaRPr lang="en-US" sz="11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760571"/>
            <a:ext cx="12594312"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JSON: TRÁI TIM CỦA KỶ NGUYÊN WEB HIỆN ĐẠI</a:t>
            </a:r>
            <a:endParaRPr lang="en-US" sz="4450" dirty="0"/>
          </a:p>
        </p:txBody>
      </p:sp>
      <p:sp>
        <p:nvSpPr>
          <p:cNvPr id="3" name="Text 1"/>
          <p:cNvSpPr/>
          <p:nvPr/>
        </p:nvSpPr>
        <p:spPr>
          <a:xfrm>
            <a:off x="2197418" y="280201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Saira Medium" pitchFamily="34" charset="0"/>
                <a:ea typeface="Saira Medium" pitchFamily="34" charset="-122"/>
                <a:cs typeface="Saira Medium" pitchFamily="34" charset="-120"/>
              </a:rPr>
              <a:t>RESTful API</a:t>
            </a:r>
            <a:endParaRPr lang="en-US" sz="2200" dirty="0"/>
          </a:p>
        </p:txBody>
      </p:sp>
      <p:pic>
        <p:nvPicPr>
          <p:cNvPr id="4" name="Image 0"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4362" y="3214688"/>
            <a:ext cx="318968" cy="318968"/>
          </a:xfrm>
          <a:prstGeom prst="rect">
            <a:avLst/>
          </a:prstGeom>
        </p:spPr>
      </p:pic>
      <p:sp>
        <p:nvSpPr>
          <p:cNvPr id="6" name="Text 2"/>
          <p:cNvSpPr/>
          <p:nvPr/>
        </p:nvSpPr>
        <p:spPr>
          <a:xfrm>
            <a:off x="9597628" y="28020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Đa Ngôn Ngữ</a:t>
            </a:r>
            <a:endParaRPr lang="en-US" sz="2200" dirty="0"/>
          </a:p>
        </p:txBody>
      </p:sp>
      <p:pic>
        <p:nvPicPr>
          <p:cNvPr id="7" name="Image 2" descr="preencoded.png"/>
          <p:cNvPicPr>
            <a:picLocks noChangeAspect="1"/>
          </p:cNvPicPr>
          <p:nvPr/>
        </p:nvPicPr>
        <p:blipFill>
          <a:blip r:embed="rId6"/>
          <a:stretch>
            <a:fillRect/>
          </a:stretch>
        </p:blipFill>
        <p:spPr>
          <a:xfrm>
            <a:off x="5032653" y="1922978"/>
            <a:ext cx="4564975" cy="4564975"/>
          </a:xfrm>
          <a:prstGeom prst="rect">
            <a:avLst/>
          </a:prstGeom>
        </p:spPr>
      </p:pic>
      <p:pic>
        <p:nvPicPr>
          <p:cNvPr id="8"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86713" y="3214688"/>
            <a:ext cx="318968" cy="318968"/>
          </a:xfrm>
          <a:prstGeom prst="rect">
            <a:avLst/>
          </a:prstGeom>
        </p:spPr>
      </p:pic>
      <p:sp>
        <p:nvSpPr>
          <p:cNvPr id="9" name="Text 3"/>
          <p:cNvSpPr/>
          <p:nvPr/>
        </p:nvSpPr>
        <p:spPr>
          <a:xfrm>
            <a:off x="9597628" y="52545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Cú Pháp Sạch</a:t>
            </a:r>
            <a:endParaRPr lang="en-US" sz="2200" dirty="0"/>
          </a:p>
        </p:txBody>
      </p:sp>
      <p:pic>
        <p:nvPicPr>
          <p:cNvPr id="10" name="Image 4" descr="preencoded.png"/>
          <p:cNvPicPr>
            <a:picLocks noChangeAspect="1"/>
          </p:cNvPicPr>
          <p:nvPr/>
        </p:nvPicPr>
        <p:blipFill>
          <a:blip r:embed="rId9"/>
          <a:stretch>
            <a:fillRect/>
          </a:stretch>
        </p:blipFill>
        <p:spPr>
          <a:xfrm>
            <a:off x="5032653" y="1922978"/>
            <a:ext cx="4564975" cy="4564975"/>
          </a:xfrm>
          <a:prstGeom prst="rect">
            <a:avLst/>
          </a:prstGeom>
        </p:spPr>
      </p:pic>
      <p:pic>
        <p:nvPicPr>
          <p:cNvPr id="11"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86713" y="4877038"/>
            <a:ext cx="318968" cy="318968"/>
          </a:xfrm>
          <a:prstGeom prst="rect">
            <a:avLst/>
          </a:prstGeom>
        </p:spPr>
      </p:pic>
      <p:sp>
        <p:nvSpPr>
          <p:cNvPr id="12" name="Text 4"/>
          <p:cNvSpPr/>
          <p:nvPr/>
        </p:nvSpPr>
        <p:spPr>
          <a:xfrm>
            <a:off x="2197418" y="5254585"/>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Saira Medium" pitchFamily="34" charset="0"/>
                <a:ea typeface="Saira Medium" pitchFamily="34" charset="-122"/>
                <a:cs typeface="Saira Medium" pitchFamily="34" charset="-120"/>
              </a:rPr>
              <a:t>Hiệu Suất Cao</a:t>
            </a:r>
            <a:endParaRPr lang="en-US" sz="2200" dirty="0"/>
          </a:p>
        </p:txBody>
      </p:sp>
      <p:pic>
        <p:nvPicPr>
          <p:cNvPr id="13" name="Image 6" descr="preencoded.png"/>
          <p:cNvPicPr>
            <a:picLocks noChangeAspect="1"/>
          </p:cNvPicPr>
          <p:nvPr/>
        </p:nvPicPr>
        <p:blipFill>
          <a:blip r:embed="rId12"/>
          <a:stretch>
            <a:fillRect/>
          </a:stretch>
        </p:blipFill>
        <p:spPr>
          <a:xfrm>
            <a:off x="5032653" y="1922978"/>
            <a:ext cx="4564975" cy="4564975"/>
          </a:xfrm>
          <a:prstGeom prst="rect">
            <a:avLst/>
          </a:prstGeom>
        </p:spPr>
      </p:pic>
      <p:pic>
        <p:nvPicPr>
          <p:cNvPr id="14"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24362" y="4877038"/>
            <a:ext cx="318968" cy="318968"/>
          </a:xfrm>
          <a:prstGeom prst="rect">
            <a:avLst/>
          </a:prstGeom>
        </p:spPr>
      </p:pic>
      <p:sp>
        <p:nvSpPr>
          <p:cNvPr id="15" name="Text 5"/>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JSON không chỉ là một định dạng dữ liệu, mà là nền tảng cho sự tương tác liền mạch giữa Client và Server. Việc nắm vững JSON là kỹ năng bắt buộc đối với mọi nhà phát triển phần mềm.</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205859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XIN CẢM ƠN!</a:t>
            </a:r>
            <a:endParaRPr lang="en-US" sz="4450" dirty="0"/>
          </a:p>
        </p:txBody>
      </p:sp>
      <p:sp>
        <p:nvSpPr>
          <p:cNvPr id="3" name="Text 1"/>
          <p:cNvSpPr/>
          <p:nvPr/>
        </p:nvSpPr>
        <p:spPr>
          <a:xfrm>
            <a:off x="793790" y="322099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Kính gửi Thầy và các bạn, cảm ơn đã dành thời gian lắng nghe bài thuyết trình về JSON của chúng tôi. Hy vọng những kiến thức chia sẻ sẽ hữu ích cho công việc và học tập của mọi người.</a:t>
            </a:r>
            <a:endParaRPr lang="en-US" sz="17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4201954"/>
            <a:ext cx="566976" cy="566976"/>
          </a:xfrm>
          <a:prstGeom prst="rect">
            <a:avLst/>
          </a:prstGeom>
        </p:spPr>
      </p:pic>
      <p:sp>
        <p:nvSpPr>
          <p:cNvPr id="5" name="Text 2"/>
          <p:cNvSpPr/>
          <p:nvPr/>
        </p:nvSpPr>
        <p:spPr>
          <a:xfrm>
            <a:off x="1644253" y="43366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Nền tảng lập trình</a:t>
            </a:r>
            <a:endParaRPr lang="en-US" sz="2200" dirty="0"/>
          </a:p>
        </p:txBody>
      </p:sp>
      <p:sp>
        <p:nvSpPr>
          <p:cNvPr id="6" name="Text 3"/>
          <p:cNvSpPr/>
          <p:nvPr/>
        </p:nvSpPr>
        <p:spPr>
          <a:xfrm>
            <a:off x="1644253" y="4827032"/>
            <a:ext cx="3308152"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JSON là yếu tố cốt lõi trong phát triển phần mềm hiện đại.</a:t>
            </a:r>
            <a:endParaRPr lang="en-US" sz="17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35893" y="4201954"/>
            <a:ext cx="566976" cy="566976"/>
          </a:xfrm>
          <a:prstGeom prst="rect">
            <a:avLst/>
          </a:prstGeom>
        </p:spPr>
      </p:pic>
      <p:sp>
        <p:nvSpPr>
          <p:cNvPr id="8" name="Text 4"/>
          <p:cNvSpPr/>
          <p:nvPr/>
        </p:nvSpPr>
        <p:spPr>
          <a:xfrm>
            <a:off x="6086356" y="43366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Dữ liệu linh hoạt</a:t>
            </a:r>
            <a:endParaRPr lang="en-US" sz="2200" dirty="0"/>
          </a:p>
        </p:txBody>
      </p:sp>
      <p:sp>
        <p:nvSpPr>
          <p:cNvPr id="9" name="Text 5"/>
          <p:cNvSpPr/>
          <p:nvPr/>
        </p:nvSpPr>
        <p:spPr>
          <a:xfrm>
            <a:off x="6086356" y="4827032"/>
            <a:ext cx="3308152"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Định dạng nhẹ, dễ đọc, phù hợp cho mọi nhu cầu trao đổi dữ liệu.</a:t>
            </a:r>
            <a:endParaRPr lang="en-US" sz="17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7995" y="4201954"/>
            <a:ext cx="566976" cy="566976"/>
          </a:xfrm>
          <a:prstGeom prst="rect">
            <a:avLst/>
          </a:prstGeom>
        </p:spPr>
      </p:pic>
      <p:sp>
        <p:nvSpPr>
          <p:cNvPr id="11" name="Text 6"/>
          <p:cNvSpPr/>
          <p:nvPr/>
        </p:nvSpPr>
        <p:spPr>
          <a:xfrm>
            <a:off x="10528459" y="43366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Kết nối API</a:t>
            </a:r>
            <a:endParaRPr lang="en-US" sz="2200" dirty="0"/>
          </a:p>
        </p:txBody>
      </p:sp>
      <p:sp>
        <p:nvSpPr>
          <p:cNvPr id="12" name="Text 7"/>
          <p:cNvSpPr/>
          <p:nvPr/>
        </p:nvSpPr>
        <p:spPr>
          <a:xfrm>
            <a:off x="10528459" y="4827032"/>
            <a:ext cx="3308152"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Chìa khóa cho sự giao tiếp liền mạch giữa các hệ thống.</a:t>
            </a:r>
            <a:endParaRPr lang="en-US" sz="1750" dirty="0"/>
          </a:p>
        </p:txBody>
      </p:sp>
      <p:sp>
        <p:nvSpPr>
          <p:cNvPr id="13" name="Text 8"/>
          <p:cNvSpPr/>
          <p:nvPr/>
        </p:nvSpPr>
        <p:spPr>
          <a:xfrm>
            <a:off x="793790" y="580798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Mọi câu hỏi và đóng góp đều rất được hoan nghênh!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8256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JSON: NGÔN NGỮ DỮ LIỆU PHỔ BIẾN NHẤT THẾ GIỚI</a:t>
            </a:r>
            <a:endParaRPr lang="en-US" sz="4450" dirty="0"/>
          </a:p>
        </p:txBody>
      </p:sp>
      <p:sp>
        <p:nvSpPr>
          <p:cNvPr id="4" name="Text 1"/>
          <p:cNvSpPr/>
          <p:nvPr/>
        </p:nvSpPr>
        <p:spPr>
          <a:xfrm>
            <a:off x="6280190" y="4140279"/>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Chào mừng các bạn đến với buổi thuyết trình về </a:t>
            </a:r>
            <a:r>
              <a:rPr lang="en-US" sz="1750" dirty="0">
                <a:solidFill>
                  <a:srgbClr val="FC8337"/>
                </a:solidFill>
                <a:latin typeface="Roboto" pitchFamily="34" charset="0"/>
                <a:ea typeface="Roboto" pitchFamily="34" charset="-122"/>
                <a:cs typeface="Roboto" pitchFamily="34" charset="-120"/>
              </a:rPr>
              <a:t>JavaScript Object Notation (JSON)</a:t>
            </a:r>
            <a:r>
              <a:rPr lang="en-US" sz="1750" dirty="0">
                <a:solidFill>
                  <a:srgbClr val="E5E0DF"/>
                </a:solidFill>
                <a:latin typeface="Roboto" pitchFamily="34" charset="0"/>
                <a:ea typeface="Roboto" pitchFamily="34" charset="-122"/>
                <a:cs typeface="Roboto" pitchFamily="34" charset="-120"/>
              </a:rPr>
              <a:t> – một định dạng không thể thiếu trong phát triển web hiện đại.</a:t>
            </a:r>
            <a:endParaRPr lang="en-US" sz="1750" dirty="0"/>
          </a:p>
        </p:txBody>
      </p:sp>
      <p:sp>
        <p:nvSpPr>
          <p:cNvPr id="5" name="Text 2"/>
          <p:cNvSpPr/>
          <p:nvPr/>
        </p:nvSpPr>
        <p:spPr>
          <a:xfrm>
            <a:off x="6280190" y="512123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JSON không chỉ là một định dạng dữ liệu; nó là ngôn ngữ trao đổi thông tin tiêu chuẩn, giúp các hệ thống khác nhau trên Internet giao tiếp hiệu quả.</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06755"/>
            <a:ext cx="8262342" cy="538758"/>
          </a:xfrm>
          <a:prstGeom prst="rect">
            <a:avLst/>
          </a:prstGeom>
          <a:noFill/>
          <a:ln/>
        </p:spPr>
        <p:txBody>
          <a:bodyPr wrap="none" lIns="0" tIns="0" rIns="0" bIns="0" rtlCol="0" anchor="t"/>
          <a:lstStyle/>
          <a:p>
            <a:pPr marL="0" indent="0" algn="l">
              <a:lnSpc>
                <a:spcPts val="4200"/>
              </a:lnSpc>
              <a:buNone/>
            </a:pPr>
            <a:r>
              <a:rPr lang="en-US" sz="3350" dirty="0">
                <a:solidFill>
                  <a:srgbClr val="FFFFFF"/>
                </a:solidFill>
                <a:latin typeface="Saira Medium" pitchFamily="34" charset="0"/>
                <a:ea typeface="Saira Medium" pitchFamily="34" charset="-122"/>
                <a:cs typeface="Saira Medium" pitchFamily="34" charset="-120"/>
              </a:rPr>
              <a:t>JSON LÀ GÌ? ĐỊNH NGHĨA VÀ NGUỒN GỐC</a:t>
            </a:r>
            <a:endParaRPr lang="en-US" sz="3350" dirty="0"/>
          </a:p>
        </p:txBody>
      </p:sp>
      <p:sp>
        <p:nvSpPr>
          <p:cNvPr id="3" name="Shape 1"/>
          <p:cNvSpPr/>
          <p:nvPr/>
        </p:nvSpPr>
        <p:spPr>
          <a:xfrm>
            <a:off x="793790" y="1676400"/>
            <a:ext cx="6413659" cy="2404110"/>
          </a:xfrm>
          <a:prstGeom prst="roundRect">
            <a:avLst>
              <a:gd name="adj" fmla="val 6086"/>
            </a:avLst>
          </a:prstGeom>
          <a:solidFill>
            <a:srgbClr val="030303">
              <a:alpha val="75000"/>
            </a:srgbClr>
          </a:solidFill>
          <a:ln w="30480">
            <a:solidFill>
              <a:srgbClr val="FC8337"/>
            </a:solidFill>
            <a:prstDash val="solid"/>
          </a:ln>
        </p:spPr>
        <p:txBody>
          <a:bodyPr/>
          <a:lstStyle/>
          <a:p>
            <a:endParaRPr lang="en-US"/>
          </a:p>
        </p:txBody>
      </p:sp>
      <p:sp>
        <p:nvSpPr>
          <p:cNvPr id="4" name="Shape 2"/>
          <p:cNvSpPr/>
          <p:nvPr/>
        </p:nvSpPr>
        <p:spPr>
          <a:xfrm>
            <a:off x="763310" y="1676400"/>
            <a:ext cx="121920" cy="2404110"/>
          </a:xfrm>
          <a:prstGeom prst="roundRect">
            <a:avLst>
              <a:gd name="adj" fmla="val 159070"/>
            </a:avLst>
          </a:prstGeom>
          <a:solidFill>
            <a:srgbClr val="FC8337"/>
          </a:solidFill>
          <a:ln/>
        </p:spPr>
        <p:txBody>
          <a:bodyPr/>
          <a:lstStyle/>
          <a:p>
            <a:endParaRPr lang="en-US"/>
          </a:p>
        </p:txBody>
      </p:sp>
      <p:sp>
        <p:nvSpPr>
          <p:cNvPr id="5" name="Text 3"/>
          <p:cNvSpPr/>
          <p:nvPr/>
        </p:nvSpPr>
        <p:spPr>
          <a:xfrm>
            <a:off x="1131094" y="1922264"/>
            <a:ext cx="4740116" cy="403979"/>
          </a:xfrm>
          <a:prstGeom prst="rect">
            <a:avLst/>
          </a:prstGeom>
          <a:noFill/>
          <a:ln/>
        </p:spPr>
        <p:txBody>
          <a:bodyPr wrap="none" lIns="0" tIns="0" rIns="0" bIns="0" rtlCol="0" anchor="t"/>
          <a:lstStyle/>
          <a:p>
            <a:pPr marL="0" indent="0" algn="l">
              <a:lnSpc>
                <a:spcPts val="3150"/>
              </a:lnSpc>
              <a:buNone/>
            </a:pPr>
            <a:r>
              <a:rPr lang="en-US" sz="2500" dirty="0">
                <a:solidFill>
                  <a:srgbClr val="E5E0DF"/>
                </a:solidFill>
                <a:latin typeface="Saira Medium" pitchFamily="34" charset="0"/>
                <a:ea typeface="Saira Medium" pitchFamily="34" charset="-122"/>
                <a:cs typeface="Saira Medium" pitchFamily="34" charset="-120"/>
              </a:rPr>
              <a:t>Định dạng Trao Đổi Dữ Liệu Nhẹ</a:t>
            </a:r>
            <a:endParaRPr lang="en-US" sz="2500" dirty="0"/>
          </a:p>
        </p:txBody>
      </p:sp>
      <p:sp>
        <p:nvSpPr>
          <p:cNvPr id="6" name="Text 4"/>
          <p:cNvSpPr/>
          <p:nvPr/>
        </p:nvSpPr>
        <p:spPr>
          <a:xfrm>
            <a:off x="1131094" y="2455426"/>
            <a:ext cx="5830491" cy="1379220"/>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Roboto" pitchFamily="34" charset="0"/>
                <a:ea typeface="Roboto" pitchFamily="34" charset="-122"/>
                <a:cs typeface="Roboto" pitchFamily="34" charset="-120"/>
              </a:rPr>
              <a:t>JSON là một định dạng văn bản </a:t>
            </a:r>
            <a:r>
              <a:rPr lang="en-US" sz="1650" b="1" dirty="0">
                <a:solidFill>
                  <a:srgbClr val="E5E0DF"/>
                </a:solidFill>
                <a:latin typeface="Roboto" pitchFamily="34" charset="0"/>
                <a:ea typeface="Roboto" pitchFamily="34" charset="-122"/>
                <a:cs typeface="Roboto" pitchFamily="34" charset="-120"/>
              </a:rPr>
              <a:t>độc lập với ngôn ngữ</a:t>
            </a:r>
            <a:r>
              <a:rPr lang="en-US" sz="1650" dirty="0">
                <a:solidFill>
                  <a:srgbClr val="E5E0DF"/>
                </a:solidFill>
                <a:latin typeface="Roboto" pitchFamily="34" charset="0"/>
                <a:ea typeface="Roboto" pitchFamily="34" charset="-122"/>
                <a:cs typeface="Roboto" pitchFamily="34" charset="-120"/>
              </a:rPr>
              <a:t>, được thiết kế để trao đổi dữ liệu giữa các ứng dụng. Nó nhẹ, dễ đọc bởi con người và dễ dàng được phân tích cú pháp (parse) và tạo ra (generate) bởi máy tính.</a:t>
            </a:r>
            <a:endParaRPr lang="en-US" sz="1650" dirty="0"/>
          </a:p>
        </p:txBody>
      </p:sp>
      <p:sp>
        <p:nvSpPr>
          <p:cNvPr id="7" name="Shape 5"/>
          <p:cNvSpPr/>
          <p:nvPr/>
        </p:nvSpPr>
        <p:spPr>
          <a:xfrm>
            <a:off x="7422833" y="1676400"/>
            <a:ext cx="6413778" cy="2404110"/>
          </a:xfrm>
          <a:prstGeom prst="roundRect">
            <a:avLst>
              <a:gd name="adj" fmla="val 6086"/>
            </a:avLst>
          </a:prstGeom>
          <a:solidFill>
            <a:srgbClr val="030303">
              <a:alpha val="75000"/>
            </a:srgbClr>
          </a:solidFill>
          <a:ln w="30480">
            <a:solidFill>
              <a:srgbClr val="FC8337"/>
            </a:solidFill>
            <a:prstDash val="solid"/>
          </a:ln>
        </p:spPr>
        <p:txBody>
          <a:bodyPr/>
          <a:lstStyle/>
          <a:p>
            <a:endParaRPr lang="en-US"/>
          </a:p>
        </p:txBody>
      </p:sp>
      <p:sp>
        <p:nvSpPr>
          <p:cNvPr id="8" name="Shape 6"/>
          <p:cNvSpPr/>
          <p:nvPr/>
        </p:nvSpPr>
        <p:spPr>
          <a:xfrm>
            <a:off x="7392353" y="1676400"/>
            <a:ext cx="121920" cy="2404110"/>
          </a:xfrm>
          <a:prstGeom prst="roundRect">
            <a:avLst>
              <a:gd name="adj" fmla="val 159070"/>
            </a:avLst>
          </a:prstGeom>
          <a:solidFill>
            <a:srgbClr val="FC8337"/>
          </a:solidFill>
          <a:ln/>
        </p:spPr>
        <p:txBody>
          <a:bodyPr/>
          <a:lstStyle/>
          <a:p>
            <a:endParaRPr lang="en-US"/>
          </a:p>
        </p:txBody>
      </p:sp>
      <p:sp>
        <p:nvSpPr>
          <p:cNvPr id="9" name="Text 7"/>
          <p:cNvSpPr/>
          <p:nvPr/>
        </p:nvSpPr>
        <p:spPr>
          <a:xfrm>
            <a:off x="7760137" y="1922264"/>
            <a:ext cx="3933587" cy="403979"/>
          </a:xfrm>
          <a:prstGeom prst="rect">
            <a:avLst/>
          </a:prstGeom>
          <a:noFill/>
          <a:ln/>
        </p:spPr>
        <p:txBody>
          <a:bodyPr wrap="none" lIns="0" tIns="0" rIns="0" bIns="0" rtlCol="0" anchor="t"/>
          <a:lstStyle/>
          <a:p>
            <a:pPr marL="0" indent="0" algn="l">
              <a:lnSpc>
                <a:spcPts val="3150"/>
              </a:lnSpc>
              <a:buNone/>
            </a:pPr>
            <a:r>
              <a:rPr lang="en-US" sz="2500" dirty="0">
                <a:solidFill>
                  <a:srgbClr val="E5E0DF"/>
                </a:solidFill>
                <a:latin typeface="Saira Medium" pitchFamily="34" charset="0"/>
                <a:ea typeface="Saira Medium" pitchFamily="34" charset="-122"/>
                <a:cs typeface="Saira Medium" pitchFamily="34" charset="-120"/>
              </a:rPr>
              <a:t>JavaScript Object Notation</a:t>
            </a:r>
            <a:endParaRPr lang="en-US" sz="2500" dirty="0"/>
          </a:p>
        </p:txBody>
      </p:sp>
      <p:sp>
        <p:nvSpPr>
          <p:cNvPr id="10" name="Text 8"/>
          <p:cNvSpPr/>
          <p:nvPr/>
        </p:nvSpPr>
        <p:spPr>
          <a:xfrm>
            <a:off x="7760137" y="2455426"/>
            <a:ext cx="5830610" cy="1379220"/>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Roboto" pitchFamily="34" charset="0"/>
                <a:ea typeface="Roboto" pitchFamily="34" charset="-122"/>
                <a:cs typeface="Roboto" pitchFamily="34" charset="-120"/>
              </a:rPr>
              <a:t>JSON được xây dựng dựa trên cú pháp đối tượng của ngôn ngữ JavaScript. Tuy nhiên, nó là một tiêu chuẩn mở, được hỗ trợ rộng rãi bởi hầu hết các ngôn ngữ lập trình trên thế giới (Python, Java, PHP, C#, v.v.).</a:t>
            </a:r>
            <a:endParaRPr lang="en-US" sz="1650" dirty="0"/>
          </a:p>
        </p:txBody>
      </p:sp>
      <p:sp>
        <p:nvSpPr>
          <p:cNvPr id="11" name="Text 9"/>
          <p:cNvSpPr/>
          <p:nvPr/>
        </p:nvSpPr>
        <p:spPr>
          <a:xfrm>
            <a:off x="793790" y="4403646"/>
            <a:ext cx="3232190" cy="403979"/>
          </a:xfrm>
          <a:prstGeom prst="rect">
            <a:avLst/>
          </a:prstGeom>
          <a:noFill/>
          <a:ln/>
        </p:spPr>
        <p:txBody>
          <a:bodyPr wrap="none" lIns="0" tIns="0" rIns="0" bIns="0" rtlCol="0" anchor="t"/>
          <a:lstStyle/>
          <a:p>
            <a:pPr marL="0" indent="0" algn="l">
              <a:lnSpc>
                <a:spcPts val="3150"/>
              </a:lnSpc>
              <a:buNone/>
            </a:pPr>
            <a:r>
              <a:rPr lang="en-US" sz="2500" dirty="0">
                <a:solidFill>
                  <a:srgbClr val="FFFFFF"/>
                </a:solidFill>
                <a:latin typeface="Saira Medium" pitchFamily="34" charset="0"/>
                <a:ea typeface="Saira Medium" pitchFamily="34" charset="-122"/>
                <a:cs typeface="Saira Medium" pitchFamily="34" charset="-120"/>
              </a:rPr>
              <a:t>Ví dụ Cấu Trúc Cơ bản</a:t>
            </a:r>
            <a:endParaRPr lang="en-US" sz="2500" dirty="0"/>
          </a:p>
        </p:txBody>
      </p:sp>
      <p:sp>
        <p:nvSpPr>
          <p:cNvPr id="12" name="Shape 10"/>
          <p:cNvSpPr/>
          <p:nvPr/>
        </p:nvSpPr>
        <p:spPr>
          <a:xfrm>
            <a:off x="793790" y="5130760"/>
            <a:ext cx="13042821" cy="2391966"/>
          </a:xfrm>
          <a:prstGeom prst="roundRect">
            <a:avLst>
              <a:gd name="adj" fmla="val 8108"/>
            </a:avLst>
          </a:prstGeom>
          <a:solidFill>
            <a:srgbClr val="101010"/>
          </a:solidFill>
          <a:ln/>
        </p:spPr>
        <p:txBody>
          <a:bodyPr/>
          <a:lstStyle/>
          <a:p>
            <a:endParaRPr lang="en-US"/>
          </a:p>
        </p:txBody>
      </p:sp>
      <p:sp>
        <p:nvSpPr>
          <p:cNvPr id="13" name="Shape 11"/>
          <p:cNvSpPr/>
          <p:nvPr/>
        </p:nvSpPr>
        <p:spPr>
          <a:xfrm>
            <a:off x="783074" y="5130760"/>
            <a:ext cx="13064252" cy="2391966"/>
          </a:xfrm>
          <a:prstGeom prst="roundRect">
            <a:avLst>
              <a:gd name="adj" fmla="val 1351"/>
            </a:avLst>
          </a:prstGeom>
          <a:solidFill>
            <a:srgbClr val="101010"/>
          </a:solidFill>
          <a:ln/>
        </p:spPr>
        <p:txBody>
          <a:bodyPr/>
          <a:lstStyle/>
          <a:p>
            <a:endParaRPr lang="en-US"/>
          </a:p>
        </p:txBody>
      </p:sp>
      <p:sp>
        <p:nvSpPr>
          <p:cNvPr id="14" name="Text 12"/>
          <p:cNvSpPr/>
          <p:nvPr/>
        </p:nvSpPr>
        <p:spPr>
          <a:xfrm>
            <a:off x="998458" y="5292328"/>
            <a:ext cx="12633484" cy="2068830"/>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highlight>
                  <a:srgbClr val="101010"/>
                </a:highlight>
                <a:latin typeface="Consolas" pitchFamily="34" charset="0"/>
                <a:ea typeface="Consolas" pitchFamily="34" charset="-122"/>
                <a:cs typeface="Consolas" pitchFamily="34" charset="-120"/>
              </a:rPr>
              <a:t>{ "ten": "Nguyễn Văn A", "tuoi": 25, "sinhVien": true}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3543" y="568404"/>
            <a:ext cx="3019187" cy="335875"/>
          </a:xfrm>
          <a:prstGeom prst="rect">
            <a:avLst/>
          </a:prstGeom>
          <a:noFill/>
          <a:ln/>
        </p:spPr>
        <p:txBody>
          <a:bodyPr wrap="none" lIns="0" tIns="0" rIns="0" bIns="0" rtlCol="0" anchor="t"/>
          <a:lstStyle/>
          <a:p>
            <a:pPr marL="0" indent="0" algn="l">
              <a:lnSpc>
                <a:spcPts val="2600"/>
              </a:lnSpc>
              <a:buNone/>
            </a:pPr>
            <a:r>
              <a:rPr lang="en-US" sz="2100" dirty="0">
                <a:solidFill>
                  <a:srgbClr val="FFFFFF"/>
                </a:solidFill>
                <a:latin typeface="Saira Medium" pitchFamily="34" charset="0"/>
                <a:ea typeface="Saira Medium" pitchFamily="34" charset="-122"/>
                <a:cs typeface="Saira Medium" pitchFamily="34" charset="-120"/>
              </a:rPr>
              <a:t>Tại Sao JSON Thống Trị?</a:t>
            </a:r>
            <a:endParaRPr lang="en-US" sz="2100" dirty="0"/>
          </a:p>
        </p:txBody>
      </p:sp>
      <p:sp>
        <p:nvSpPr>
          <p:cNvPr id="3" name="Text 1"/>
          <p:cNvSpPr/>
          <p:nvPr/>
        </p:nvSpPr>
        <p:spPr>
          <a:xfrm>
            <a:off x="723543" y="1173004"/>
            <a:ext cx="13183314" cy="215027"/>
          </a:xfrm>
          <a:prstGeom prst="rect">
            <a:avLst/>
          </a:prstGeom>
          <a:noFill/>
          <a:ln/>
        </p:spPr>
        <p:txBody>
          <a:bodyPr wrap="none" lIns="0" tIns="0" rIns="0" bIns="0" rtlCol="0" anchor="t"/>
          <a:lstStyle/>
          <a:p>
            <a:pPr marL="0" indent="0" algn="l">
              <a:lnSpc>
                <a:spcPts val="1650"/>
              </a:lnSpc>
              <a:buNone/>
            </a:pPr>
            <a:r>
              <a:rPr lang="en-US" sz="1050" dirty="0">
                <a:solidFill>
                  <a:srgbClr val="E5E0DF"/>
                </a:solidFill>
                <a:latin typeface="Roboto" pitchFamily="34" charset="0"/>
                <a:ea typeface="Roboto" pitchFamily="34" charset="-122"/>
                <a:cs typeface="Roboto" pitchFamily="34" charset="-120"/>
              </a:rPr>
              <a:t>Sự đơn giản, hiệu quả và khả năng tương thích vượt trội đã giúp JSON trở thành lựa chọn hàng đầu cho việc trao đổi dữ liệu trên web hiện đại.</a:t>
            </a:r>
            <a:endParaRPr lang="en-US" sz="1050" dirty="0"/>
          </a:p>
        </p:txBody>
      </p:sp>
      <p:sp>
        <p:nvSpPr>
          <p:cNvPr id="4" name="Shape 2"/>
          <p:cNvSpPr/>
          <p:nvPr/>
        </p:nvSpPr>
        <p:spPr>
          <a:xfrm>
            <a:off x="723543" y="1740575"/>
            <a:ext cx="4304824" cy="1463040"/>
          </a:xfrm>
          <a:prstGeom prst="roundRect">
            <a:avLst>
              <a:gd name="adj" fmla="val 5000"/>
            </a:avLst>
          </a:prstGeom>
          <a:solidFill>
            <a:srgbClr val="030303">
              <a:alpha val="75000"/>
            </a:srgbClr>
          </a:solidFill>
          <a:ln/>
        </p:spPr>
        <p:txBody>
          <a:bodyPr/>
          <a:lstStyle/>
          <a:p>
            <a:endParaRPr lang="en-US"/>
          </a:p>
        </p:txBody>
      </p:sp>
      <p:sp>
        <p:nvSpPr>
          <p:cNvPr id="5" name="Shape 3"/>
          <p:cNvSpPr/>
          <p:nvPr/>
        </p:nvSpPr>
        <p:spPr>
          <a:xfrm>
            <a:off x="723543" y="1725335"/>
            <a:ext cx="4304824" cy="60960"/>
          </a:xfrm>
          <a:prstGeom prst="roundRect">
            <a:avLst>
              <a:gd name="adj" fmla="val 198387"/>
            </a:avLst>
          </a:prstGeom>
          <a:solidFill>
            <a:srgbClr val="FC8337"/>
          </a:solidFill>
          <a:ln/>
        </p:spPr>
        <p:txBody>
          <a:bodyPr/>
          <a:lstStyle/>
          <a:p>
            <a:endParaRPr lang="en-US"/>
          </a:p>
        </p:txBody>
      </p:sp>
      <p:sp>
        <p:nvSpPr>
          <p:cNvPr id="6" name="Shape 4"/>
          <p:cNvSpPr/>
          <p:nvPr/>
        </p:nvSpPr>
        <p:spPr>
          <a:xfrm>
            <a:off x="2674441" y="1539121"/>
            <a:ext cx="403027" cy="403027"/>
          </a:xfrm>
          <a:prstGeom prst="roundRect">
            <a:avLst>
              <a:gd name="adj" fmla="val 226883"/>
            </a:avLst>
          </a:prstGeom>
          <a:solidFill>
            <a:srgbClr val="FC8337"/>
          </a:solidFill>
          <a:ln/>
        </p:spPr>
        <p:txBody>
          <a:bodyPr/>
          <a:lstStyle/>
          <a:p>
            <a:endParaRPr lang="en-US"/>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5290" y="1659969"/>
            <a:ext cx="161211" cy="161211"/>
          </a:xfrm>
          <a:prstGeom prst="rect">
            <a:avLst/>
          </a:prstGeom>
        </p:spPr>
      </p:pic>
      <p:sp>
        <p:nvSpPr>
          <p:cNvPr id="8" name="Text 5"/>
          <p:cNvSpPr/>
          <p:nvPr/>
        </p:nvSpPr>
        <p:spPr>
          <a:xfrm>
            <a:off x="873085" y="2076450"/>
            <a:ext cx="2081093" cy="251936"/>
          </a:xfrm>
          <a:prstGeom prst="rect">
            <a:avLst/>
          </a:prstGeom>
          <a:noFill/>
          <a:ln/>
        </p:spPr>
        <p:txBody>
          <a:bodyPr wrap="none" lIns="0" tIns="0" rIns="0" bIns="0" rtlCol="0" anchor="t"/>
          <a:lstStyle/>
          <a:p>
            <a:pPr marL="0" indent="0" algn="l">
              <a:lnSpc>
                <a:spcPts val="1950"/>
              </a:lnSpc>
              <a:buNone/>
            </a:pPr>
            <a:r>
              <a:rPr lang="en-US" sz="1550" dirty="0">
                <a:solidFill>
                  <a:srgbClr val="E5E0DF"/>
                </a:solidFill>
                <a:latin typeface="Saira Medium" pitchFamily="34" charset="0"/>
                <a:ea typeface="Saira Medium" pitchFamily="34" charset="-122"/>
                <a:cs typeface="Saira Medium" pitchFamily="34" charset="-120"/>
              </a:rPr>
              <a:t>Hỗ Trợ AJAX Mạnh Mẽ</a:t>
            </a:r>
            <a:endParaRPr lang="en-US" sz="1550" dirty="0"/>
          </a:p>
        </p:txBody>
      </p:sp>
      <p:sp>
        <p:nvSpPr>
          <p:cNvPr id="9" name="Text 6"/>
          <p:cNvSpPr/>
          <p:nvPr/>
        </p:nvSpPr>
        <p:spPr>
          <a:xfrm>
            <a:off x="873085" y="2408992"/>
            <a:ext cx="4005739" cy="645081"/>
          </a:xfrm>
          <a:prstGeom prst="rect">
            <a:avLst/>
          </a:prstGeom>
          <a:noFill/>
          <a:ln/>
        </p:spPr>
        <p:txBody>
          <a:bodyPr wrap="square" lIns="0" tIns="0" rIns="0" bIns="0" rtlCol="0" anchor="t"/>
          <a:lstStyle/>
          <a:p>
            <a:pPr marL="0" indent="0" algn="l">
              <a:lnSpc>
                <a:spcPts val="1650"/>
              </a:lnSpc>
              <a:buNone/>
            </a:pPr>
            <a:r>
              <a:rPr lang="en-US" sz="1050" dirty="0">
                <a:solidFill>
                  <a:srgbClr val="E5E0DF"/>
                </a:solidFill>
                <a:latin typeface="Roboto" pitchFamily="34" charset="0"/>
                <a:ea typeface="Roboto" pitchFamily="34" charset="-122"/>
                <a:cs typeface="Roboto" pitchFamily="34" charset="-120"/>
              </a:rPr>
              <a:t>Mặc dù là "Asynchronous JavaScript and XML", AJAX nhanh chóng chuyển sang sử dụng JSON vì cú pháp gọn nhẹ và dễ dàng phân tích cú pháp bằng JavaScript.</a:t>
            </a:r>
            <a:endParaRPr lang="en-US" sz="1050" dirty="0"/>
          </a:p>
        </p:txBody>
      </p:sp>
      <p:sp>
        <p:nvSpPr>
          <p:cNvPr id="10" name="Shape 7"/>
          <p:cNvSpPr/>
          <p:nvPr/>
        </p:nvSpPr>
        <p:spPr>
          <a:xfrm>
            <a:off x="5162669" y="1740575"/>
            <a:ext cx="4304943" cy="1463040"/>
          </a:xfrm>
          <a:prstGeom prst="roundRect">
            <a:avLst>
              <a:gd name="adj" fmla="val 5000"/>
            </a:avLst>
          </a:prstGeom>
          <a:solidFill>
            <a:srgbClr val="030303">
              <a:alpha val="75000"/>
            </a:srgbClr>
          </a:solidFill>
          <a:ln/>
        </p:spPr>
        <p:txBody>
          <a:bodyPr/>
          <a:lstStyle/>
          <a:p>
            <a:endParaRPr lang="en-US"/>
          </a:p>
        </p:txBody>
      </p:sp>
      <p:sp>
        <p:nvSpPr>
          <p:cNvPr id="11" name="Shape 8"/>
          <p:cNvSpPr/>
          <p:nvPr/>
        </p:nvSpPr>
        <p:spPr>
          <a:xfrm>
            <a:off x="5162669" y="1725335"/>
            <a:ext cx="4304943" cy="60960"/>
          </a:xfrm>
          <a:prstGeom prst="roundRect">
            <a:avLst>
              <a:gd name="adj" fmla="val 198387"/>
            </a:avLst>
          </a:prstGeom>
          <a:solidFill>
            <a:srgbClr val="FC8337"/>
          </a:solidFill>
          <a:ln/>
        </p:spPr>
        <p:txBody>
          <a:bodyPr/>
          <a:lstStyle/>
          <a:p>
            <a:endParaRPr lang="en-US"/>
          </a:p>
        </p:txBody>
      </p:sp>
      <p:sp>
        <p:nvSpPr>
          <p:cNvPr id="12" name="Shape 9"/>
          <p:cNvSpPr/>
          <p:nvPr/>
        </p:nvSpPr>
        <p:spPr>
          <a:xfrm>
            <a:off x="7113568" y="1539121"/>
            <a:ext cx="403027" cy="403027"/>
          </a:xfrm>
          <a:prstGeom prst="roundRect">
            <a:avLst>
              <a:gd name="adj" fmla="val 226883"/>
            </a:avLst>
          </a:prstGeom>
          <a:solidFill>
            <a:srgbClr val="FC8337"/>
          </a:solidFill>
          <a:ln/>
        </p:spPr>
        <p:txBody>
          <a:bodyPr/>
          <a:lstStyle/>
          <a:p>
            <a:endParaRPr lang="en-US"/>
          </a:p>
        </p:txBody>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4416" y="1659969"/>
            <a:ext cx="161211" cy="161211"/>
          </a:xfrm>
          <a:prstGeom prst="rect">
            <a:avLst/>
          </a:prstGeom>
        </p:spPr>
      </p:pic>
      <p:sp>
        <p:nvSpPr>
          <p:cNvPr id="14" name="Text 10"/>
          <p:cNvSpPr/>
          <p:nvPr/>
        </p:nvSpPr>
        <p:spPr>
          <a:xfrm>
            <a:off x="5312212" y="2076450"/>
            <a:ext cx="3134439" cy="251936"/>
          </a:xfrm>
          <a:prstGeom prst="rect">
            <a:avLst/>
          </a:prstGeom>
          <a:noFill/>
          <a:ln/>
        </p:spPr>
        <p:txBody>
          <a:bodyPr wrap="none" lIns="0" tIns="0" rIns="0" bIns="0" rtlCol="0" anchor="t"/>
          <a:lstStyle/>
          <a:p>
            <a:pPr marL="0" indent="0" algn="l">
              <a:lnSpc>
                <a:spcPts val="1950"/>
              </a:lnSpc>
              <a:buNone/>
            </a:pPr>
            <a:r>
              <a:rPr lang="en-US" sz="1550" dirty="0">
                <a:solidFill>
                  <a:srgbClr val="E5E0DF"/>
                </a:solidFill>
                <a:latin typeface="Saira Medium" pitchFamily="34" charset="0"/>
                <a:ea typeface="Saira Medium" pitchFamily="34" charset="-122"/>
                <a:cs typeface="Saira Medium" pitchFamily="34" charset="-120"/>
              </a:rPr>
              <a:t>Tương Thích Native Với JavaScript</a:t>
            </a:r>
            <a:endParaRPr lang="en-US" sz="1550" dirty="0"/>
          </a:p>
        </p:txBody>
      </p:sp>
      <p:sp>
        <p:nvSpPr>
          <p:cNvPr id="15" name="Text 11"/>
          <p:cNvSpPr/>
          <p:nvPr/>
        </p:nvSpPr>
        <p:spPr>
          <a:xfrm>
            <a:off x="5312212" y="2408992"/>
            <a:ext cx="4005858" cy="645081"/>
          </a:xfrm>
          <a:prstGeom prst="rect">
            <a:avLst/>
          </a:prstGeom>
          <a:noFill/>
          <a:ln/>
        </p:spPr>
        <p:txBody>
          <a:bodyPr wrap="square" lIns="0" tIns="0" rIns="0" bIns="0" rtlCol="0" anchor="t"/>
          <a:lstStyle/>
          <a:p>
            <a:pPr marL="0" indent="0" algn="l">
              <a:lnSpc>
                <a:spcPts val="1650"/>
              </a:lnSpc>
              <a:buNone/>
            </a:pPr>
            <a:r>
              <a:rPr lang="en-US" sz="1050" dirty="0">
                <a:solidFill>
                  <a:srgbClr val="E5E0DF"/>
                </a:solidFill>
                <a:latin typeface="Roboto" pitchFamily="34" charset="0"/>
                <a:ea typeface="Roboto" pitchFamily="34" charset="-122"/>
                <a:cs typeface="Roboto" pitchFamily="34" charset="-120"/>
              </a:rPr>
              <a:t>Với sự thống trị của JavaScript ở phía client (trình duyệt), JSON được xem là đối tượng JavaScript bản địa, loại bỏ nhu cầu chuyển đổi phức tạp.</a:t>
            </a:r>
            <a:endParaRPr lang="en-US" sz="1050" dirty="0"/>
          </a:p>
        </p:txBody>
      </p:sp>
      <p:sp>
        <p:nvSpPr>
          <p:cNvPr id="16" name="Shape 12"/>
          <p:cNvSpPr/>
          <p:nvPr/>
        </p:nvSpPr>
        <p:spPr>
          <a:xfrm>
            <a:off x="9601914" y="1740575"/>
            <a:ext cx="4304943" cy="1463040"/>
          </a:xfrm>
          <a:prstGeom prst="roundRect">
            <a:avLst>
              <a:gd name="adj" fmla="val 5000"/>
            </a:avLst>
          </a:prstGeom>
          <a:solidFill>
            <a:srgbClr val="030303">
              <a:alpha val="75000"/>
            </a:srgbClr>
          </a:solidFill>
          <a:ln/>
        </p:spPr>
        <p:txBody>
          <a:bodyPr/>
          <a:lstStyle/>
          <a:p>
            <a:endParaRPr lang="en-US"/>
          </a:p>
        </p:txBody>
      </p:sp>
      <p:sp>
        <p:nvSpPr>
          <p:cNvPr id="17" name="Shape 13"/>
          <p:cNvSpPr/>
          <p:nvPr/>
        </p:nvSpPr>
        <p:spPr>
          <a:xfrm>
            <a:off x="9601914" y="1725335"/>
            <a:ext cx="4304943" cy="60960"/>
          </a:xfrm>
          <a:prstGeom prst="roundRect">
            <a:avLst>
              <a:gd name="adj" fmla="val 198387"/>
            </a:avLst>
          </a:prstGeom>
          <a:solidFill>
            <a:srgbClr val="FC8337"/>
          </a:solidFill>
          <a:ln/>
        </p:spPr>
        <p:txBody>
          <a:bodyPr/>
          <a:lstStyle/>
          <a:p>
            <a:endParaRPr lang="en-US"/>
          </a:p>
        </p:txBody>
      </p:sp>
      <p:sp>
        <p:nvSpPr>
          <p:cNvPr id="18" name="Shape 14"/>
          <p:cNvSpPr/>
          <p:nvPr/>
        </p:nvSpPr>
        <p:spPr>
          <a:xfrm>
            <a:off x="11552813" y="1539121"/>
            <a:ext cx="403027" cy="403027"/>
          </a:xfrm>
          <a:prstGeom prst="roundRect">
            <a:avLst>
              <a:gd name="adj" fmla="val 226883"/>
            </a:avLst>
          </a:prstGeom>
          <a:solidFill>
            <a:srgbClr val="FC8337"/>
          </a:solidFill>
          <a:ln/>
        </p:spPr>
        <p:txBody>
          <a:bodyPr/>
          <a:lstStyle/>
          <a:p>
            <a:endParaRPr lang="en-US"/>
          </a:p>
        </p:txBody>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73661" y="1659969"/>
            <a:ext cx="161211" cy="161211"/>
          </a:xfrm>
          <a:prstGeom prst="rect">
            <a:avLst/>
          </a:prstGeom>
        </p:spPr>
      </p:pic>
      <p:sp>
        <p:nvSpPr>
          <p:cNvPr id="20" name="Text 15"/>
          <p:cNvSpPr/>
          <p:nvPr/>
        </p:nvSpPr>
        <p:spPr>
          <a:xfrm>
            <a:off x="9751457" y="2076450"/>
            <a:ext cx="2989183" cy="251936"/>
          </a:xfrm>
          <a:prstGeom prst="rect">
            <a:avLst/>
          </a:prstGeom>
          <a:noFill/>
          <a:ln/>
        </p:spPr>
        <p:txBody>
          <a:bodyPr wrap="none" lIns="0" tIns="0" rIns="0" bIns="0" rtlCol="0" anchor="t"/>
          <a:lstStyle/>
          <a:p>
            <a:pPr marL="0" indent="0" algn="l">
              <a:lnSpc>
                <a:spcPts val="1950"/>
              </a:lnSpc>
              <a:buNone/>
            </a:pPr>
            <a:r>
              <a:rPr lang="en-US" sz="1550" dirty="0">
                <a:solidFill>
                  <a:srgbClr val="E5E0DF"/>
                </a:solidFill>
                <a:latin typeface="Saira Medium" pitchFamily="34" charset="0"/>
                <a:ea typeface="Saira Medium" pitchFamily="34" charset="-122"/>
                <a:cs typeface="Saira Medium" pitchFamily="34" charset="-120"/>
              </a:rPr>
              <a:t>Dễ Đọc &amp; Tích Hợp Đa Ngôn Ngữ</a:t>
            </a:r>
            <a:endParaRPr lang="en-US" sz="1550" dirty="0"/>
          </a:p>
        </p:txBody>
      </p:sp>
      <p:sp>
        <p:nvSpPr>
          <p:cNvPr id="21" name="Text 16"/>
          <p:cNvSpPr/>
          <p:nvPr/>
        </p:nvSpPr>
        <p:spPr>
          <a:xfrm>
            <a:off x="9751457" y="2408992"/>
            <a:ext cx="4005858" cy="645081"/>
          </a:xfrm>
          <a:prstGeom prst="rect">
            <a:avLst/>
          </a:prstGeom>
          <a:noFill/>
          <a:ln/>
        </p:spPr>
        <p:txBody>
          <a:bodyPr wrap="square" lIns="0" tIns="0" rIns="0" bIns="0" rtlCol="0" anchor="t"/>
          <a:lstStyle/>
          <a:p>
            <a:pPr marL="0" indent="0" algn="l">
              <a:lnSpc>
                <a:spcPts val="1650"/>
              </a:lnSpc>
              <a:buNone/>
            </a:pPr>
            <a:r>
              <a:rPr lang="en-US" sz="1050" dirty="0">
                <a:solidFill>
                  <a:srgbClr val="E5E0DF"/>
                </a:solidFill>
                <a:latin typeface="Roboto" pitchFamily="34" charset="0"/>
                <a:ea typeface="Roboto" pitchFamily="34" charset="-122"/>
                <a:cs typeface="Roboto" pitchFamily="34" charset="-120"/>
              </a:rPr>
              <a:t>Cú pháp trực quan giúp con người dễ đọc và hiểu. Đồng thời, JSON ánh xạ trực tiếp tới các cấu trúc dữ liệu cơ bản trong hầu hết các ngôn ngữ lập trình phổ biến.</a:t>
            </a:r>
            <a:endParaRPr lang="en-US" sz="1050" dirty="0"/>
          </a:p>
        </p:txBody>
      </p:sp>
      <p:pic>
        <p:nvPicPr>
          <p:cNvPr id="22" name="Image 3" descr="preencoded.png"/>
          <p:cNvPicPr>
            <a:picLocks noChangeAspect="1"/>
          </p:cNvPicPr>
          <p:nvPr/>
        </p:nvPicPr>
        <p:blipFill>
          <a:blip r:embed="rId9"/>
          <a:stretch>
            <a:fillRect/>
          </a:stretch>
        </p:blipFill>
        <p:spPr>
          <a:xfrm>
            <a:off x="723543" y="3354705"/>
            <a:ext cx="7729657" cy="43106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46867"/>
            <a:ext cx="8785027" cy="538758"/>
          </a:xfrm>
          <a:prstGeom prst="rect">
            <a:avLst/>
          </a:prstGeom>
          <a:noFill/>
          <a:ln/>
        </p:spPr>
        <p:txBody>
          <a:bodyPr wrap="none" lIns="0" tIns="0" rIns="0" bIns="0" rtlCol="0" anchor="t"/>
          <a:lstStyle/>
          <a:p>
            <a:pPr marL="0" indent="0" algn="l">
              <a:lnSpc>
                <a:spcPts val="4200"/>
              </a:lnSpc>
              <a:buNone/>
            </a:pPr>
            <a:r>
              <a:rPr lang="en-US" sz="3350" dirty="0">
                <a:solidFill>
                  <a:srgbClr val="FFFFFF"/>
                </a:solidFill>
                <a:latin typeface="Saira Medium" pitchFamily="34" charset="0"/>
                <a:ea typeface="Saira Medium" pitchFamily="34" charset="-122"/>
                <a:cs typeface="Saira Medium" pitchFamily="34" charset="-120"/>
              </a:rPr>
              <a:t>JSON so với XML: Vì sao JSON chiếm ưu thế?</a:t>
            </a:r>
            <a:endParaRPr lang="en-US" sz="3350" dirty="0"/>
          </a:p>
        </p:txBody>
      </p:sp>
      <p:sp>
        <p:nvSpPr>
          <p:cNvPr id="3" name="Text 1"/>
          <p:cNvSpPr/>
          <p:nvPr/>
        </p:nvSpPr>
        <p:spPr>
          <a:xfrm>
            <a:off x="793790" y="1616512"/>
            <a:ext cx="13042821" cy="344805"/>
          </a:xfrm>
          <a:prstGeom prst="rect">
            <a:avLst/>
          </a:prstGeom>
          <a:noFill/>
          <a:ln/>
        </p:spPr>
        <p:txBody>
          <a:bodyPr wrap="none" lIns="0" tIns="0" rIns="0" bIns="0" rtlCol="0" anchor="t"/>
          <a:lstStyle/>
          <a:p>
            <a:pPr marL="0" indent="0" algn="l">
              <a:lnSpc>
                <a:spcPts val="2700"/>
              </a:lnSpc>
              <a:buNone/>
            </a:pPr>
            <a:r>
              <a:rPr lang="en-US" sz="1650" dirty="0">
                <a:solidFill>
                  <a:srgbClr val="E5E0DF"/>
                </a:solidFill>
                <a:latin typeface="Roboto" pitchFamily="34" charset="0"/>
                <a:ea typeface="Roboto" pitchFamily="34" charset="-122"/>
                <a:cs typeface="Roboto" pitchFamily="34" charset="-120"/>
              </a:rPr>
              <a:t>Trước JSON, XML là định dạng phổ biến nhất. JSON trở nên ưu việt nhờ sự đơn giản và hiệu suất.</a:t>
            </a:r>
            <a:endParaRPr lang="en-US" sz="1650" dirty="0"/>
          </a:p>
        </p:txBody>
      </p:sp>
      <p:sp>
        <p:nvSpPr>
          <p:cNvPr id="4" name="Text 2"/>
          <p:cNvSpPr/>
          <p:nvPr/>
        </p:nvSpPr>
        <p:spPr>
          <a:xfrm>
            <a:off x="793790" y="2419112"/>
            <a:ext cx="3074551" cy="33659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Saira Medium" pitchFamily="34" charset="0"/>
                <a:ea typeface="Saira Medium" pitchFamily="34" charset="-122"/>
                <a:cs typeface="Saira Medium" pitchFamily="34" charset="-120"/>
              </a:rPr>
              <a:t>Cú pháp JSON (Đơn giản)</a:t>
            </a:r>
            <a:endParaRPr lang="en-US" sz="2100" dirty="0"/>
          </a:p>
        </p:txBody>
      </p:sp>
      <p:sp>
        <p:nvSpPr>
          <p:cNvPr id="5" name="Shape 3"/>
          <p:cNvSpPr/>
          <p:nvPr/>
        </p:nvSpPr>
        <p:spPr>
          <a:xfrm>
            <a:off x="793790" y="2998113"/>
            <a:ext cx="6258520" cy="2736771"/>
          </a:xfrm>
          <a:prstGeom prst="roundRect">
            <a:avLst>
              <a:gd name="adj" fmla="val 7086"/>
            </a:avLst>
          </a:prstGeom>
          <a:solidFill>
            <a:srgbClr val="101010"/>
          </a:solidFill>
          <a:ln/>
        </p:spPr>
        <p:txBody>
          <a:bodyPr/>
          <a:lstStyle/>
          <a:p>
            <a:endParaRPr lang="en-US"/>
          </a:p>
        </p:txBody>
      </p:sp>
      <p:sp>
        <p:nvSpPr>
          <p:cNvPr id="6" name="Shape 4"/>
          <p:cNvSpPr/>
          <p:nvPr/>
        </p:nvSpPr>
        <p:spPr>
          <a:xfrm>
            <a:off x="783074" y="2998113"/>
            <a:ext cx="6279952" cy="2736771"/>
          </a:xfrm>
          <a:prstGeom prst="roundRect">
            <a:avLst>
              <a:gd name="adj" fmla="val 1181"/>
            </a:avLst>
          </a:prstGeom>
          <a:solidFill>
            <a:srgbClr val="101010"/>
          </a:solidFill>
          <a:ln/>
        </p:spPr>
        <p:txBody>
          <a:bodyPr/>
          <a:lstStyle/>
          <a:p>
            <a:endParaRPr lang="en-US"/>
          </a:p>
        </p:txBody>
      </p:sp>
      <p:sp>
        <p:nvSpPr>
          <p:cNvPr id="7" name="Text 5"/>
          <p:cNvSpPr/>
          <p:nvPr/>
        </p:nvSpPr>
        <p:spPr>
          <a:xfrm>
            <a:off x="998458" y="3159681"/>
            <a:ext cx="5849183" cy="2413635"/>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highlight>
                  <a:srgbClr val="101010"/>
                </a:highlight>
                <a:latin typeface="Consolas" pitchFamily="34" charset="0"/>
                <a:ea typeface="Consolas" pitchFamily="34" charset="-122"/>
                <a:cs typeface="Consolas" pitchFamily="34" charset="-120"/>
              </a:rPr>
              <a:t>{  "sach": {    "tieuDe": "Hacking",    "tacGia": "Tên Tác Giả"  }}      </a:t>
            </a:r>
            <a:endParaRPr lang="en-US" sz="1650" dirty="0"/>
          </a:p>
        </p:txBody>
      </p:sp>
      <p:sp>
        <p:nvSpPr>
          <p:cNvPr id="8" name="Text 6"/>
          <p:cNvSpPr/>
          <p:nvPr/>
        </p:nvSpPr>
        <p:spPr>
          <a:xfrm>
            <a:off x="793790" y="5977295"/>
            <a:ext cx="6258520"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E5E0DF"/>
                </a:solidFill>
                <a:latin typeface="Roboto" pitchFamily="34" charset="0"/>
                <a:ea typeface="Roboto" pitchFamily="34" charset="-122"/>
                <a:cs typeface="Roboto" pitchFamily="34" charset="-120"/>
              </a:rPr>
              <a:t>Nhẹ hơn và ít "dư thừa" (không cần thẻ đóng).</a:t>
            </a:r>
            <a:endParaRPr lang="en-US" sz="1650" dirty="0"/>
          </a:p>
        </p:txBody>
      </p:sp>
      <p:sp>
        <p:nvSpPr>
          <p:cNvPr id="9" name="Text 7"/>
          <p:cNvSpPr/>
          <p:nvPr/>
        </p:nvSpPr>
        <p:spPr>
          <a:xfrm>
            <a:off x="793790" y="6397466"/>
            <a:ext cx="6258520"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E5E0DF"/>
                </a:solidFill>
                <a:latin typeface="Roboto" pitchFamily="34" charset="0"/>
                <a:ea typeface="Roboto" pitchFamily="34" charset="-122"/>
                <a:cs typeface="Roboto" pitchFamily="34" charset="-120"/>
              </a:rPr>
              <a:t>Phân tích cú pháp nhanh hơn (parsing).</a:t>
            </a:r>
            <a:endParaRPr lang="en-US" sz="1650" dirty="0"/>
          </a:p>
        </p:txBody>
      </p:sp>
      <p:sp>
        <p:nvSpPr>
          <p:cNvPr id="10" name="Text 8"/>
          <p:cNvSpPr/>
          <p:nvPr/>
        </p:nvSpPr>
        <p:spPr>
          <a:xfrm>
            <a:off x="793790" y="6817638"/>
            <a:ext cx="6258520"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E5E0DF"/>
                </a:solidFill>
                <a:latin typeface="Roboto" pitchFamily="34" charset="0"/>
                <a:ea typeface="Roboto" pitchFamily="34" charset="-122"/>
                <a:cs typeface="Roboto" pitchFamily="34" charset="-120"/>
              </a:rPr>
              <a:t>Ánh xạ trực tiếp tới các cấu trúc dữ liệu trong hầu hết các ngôn ngữ lập trình.</a:t>
            </a:r>
            <a:endParaRPr lang="en-US" sz="1650" dirty="0"/>
          </a:p>
        </p:txBody>
      </p:sp>
      <p:sp>
        <p:nvSpPr>
          <p:cNvPr id="11" name="Text 9"/>
          <p:cNvSpPr/>
          <p:nvPr/>
        </p:nvSpPr>
        <p:spPr>
          <a:xfrm>
            <a:off x="7585710" y="2419112"/>
            <a:ext cx="3169920" cy="336590"/>
          </a:xfrm>
          <a:prstGeom prst="rect">
            <a:avLst/>
          </a:prstGeom>
          <a:noFill/>
          <a:ln/>
        </p:spPr>
        <p:txBody>
          <a:bodyPr wrap="none" lIns="0" tIns="0" rIns="0" bIns="0" rtlCol="0" anchor="t"/>
          <a:lstStyle/>
          <a:p>
            <a:pPr marL="0" indent="0" algn="l">
              <a:lnSpc>
                <a:spcPts val="2650"/>
              </a:lnSpc>
              <a:buNone/>
            </a:pPr>
            <a:r>
              <a:rPr lang="en-US" sz="2100" dirty="0">
                <a:solidFill>
                  <a:srgbClr val="FFFFFF"/>
                </a:solidFill>
                <a:latin typeface="Saira Medium" pitchFamily="34" charset="0"/>
                <a:ea typeface="Saira Medium" pitchFamily="34" charset="-122"/>
                <a:cs typeface="Saira Medium" pitchFamily="34" charset="-120"/>
              </a:rPr>
              <a:t>Cú pháp XML (Cồng kềnh)</a:t>
            </a:r>
            <a:endParaRPr lang="en-US" sz="2100" dirty="0"/>
          </a:p>
        </p:txBody>
      </p:sp>
      <p:sp>
        <p:nvSpPr>
          <p:cNvPr id="12" name="Shape 10"/>
          <p:cNvSpPr/>
          <p:nvPr/>
        </p:nvSpPr>
        <p:spPr>
          <a:xfrm>
            <a:off x="7585710" y="2998113"/>
            <a:ext cx="6258520" cy="2047161"/>
          </a:xfrm>
          <a:prstGeom prst="roundRect">
            <a:avLst>
              <a:gd name="adj" fmla="val 9474"/>
            </a:avLst>
          </a:prstGeom>
          <a:solidFill>
            <a:srgbClr val="101010"/>
          </a:solidFill>
          <a:ln/>
        </p:spPr>
        <p:txBody>
          <a:bodyPr/>
          <a:lstStyle/>
          <a:p>
            <a:endParaRPr lang="en-US"/>
          </a:p>
        </p:txBody>
      </p:sp>
      <p:sp>
        <p:nvSpPr>
          <p:cNvPr id="13" name="Shape 11"/>
          <p:cNvSpPr/>
          <p:nvPr/>
        </p:nvSpPr>
        <p:spPr>
          <a:xfrm>
            <a:off x="7574994" y="2998113"/>
            <a:ext cx="6279952" cy="2047161"/>
          </a:xfrm>
          <a:prstGeom prst="roundRect">
            <a:avLst>
              <a:gd name="adj" fmla="val 1579"/>
            </a:avLst>
          </a:prstGeom>
          <a:solidFill>
            <a:srgbClr val="101010"/>
          </a:solidFill>
          <a:ln/>
        </p:spPr>
        <p:txBody>
          <a:bodyPr/>
          <a:lstStyle/>
          <a:p>
            <a:endParaRPr lang="en-US"/>
          </a:p>
        </p:txBody>
      </p:sp>
      <p:sp>
        <p:nvSpPr>
          <p:cNvPr id="14" name="Text 12"/>
          <p:cNvSpPr/>
          <p:nvPr/>
        </p:nvSpPr>
        <p:spPr>
          <a:xfrm>
            <a:off x="7790378" y="3159681"/>
            <a:ext cx="5849183" cy="1724025"/>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highlight>
                  <a:srgbClr val="101010"/>
                </a:highlight>
                <a:latin typeface="Consolas" pitchFamily="34" charset="0"/>
                <a:ea typeface="Consolas" pitchFamily="34" charset="-122"/>
                <a:cs typeface="Consolas" pitchFamily="34" charset="-120"/>
              </a:rPr>
              <a:t>&lt;sach&gt;  &lt;tieuDe&gt;Hacking&lt;/tieuDe&gt;  &lt;tacGia&gt;Tên Tác Giả&lt;/tacGia&gt;&lt;/sach&gt;      </a:t>
            </a:r>
            <a:endParaRPr lang="en-US" sz="1650" dirty="0"/>
          </a:p>
        </p:txBody>
      </p:sp>
      <p:sp>
        <p:nvSpPr>
          <p:cNvPr id="15" name="Text 13"/>
          <p:cNvSpPr/>
          <p:nvPr/>
        </p:nvSpPr>
        <p:spPr>
          <a:xfrm>
            <a:off x="7585710" y="5287685"/>
            <a:ext cx="6258520"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E5E0DF"/>
                </a:solidFill>
                <a:latin typeface="Roboto" pitchFamily="34" charset="0"/>
                <a:ea typeface="Roboto" pitchFamily="34" charset="-122"/>
                <a:cs typeface="Roboto" pitchFamily="34" charset="-120"/>
              </a:rPr>
              <a:t>Cần nhiều ký tự hơn cho các thẻ mở và thẻ đóng.</a:t>
            </a:r>
            <a:endParaRPr lang="en-US" sz="1650" dirty="0"/>
          </a:p>
        </p:txBody>
      </p:sp>
      <p:sp>
        <p:nvSpPr>
          <p:cNvPr id="16" name="Text 14"/>
          <p:cNvSpPr/>
          <p:nvPr/>
        </p:nvSpPr>
        <p:spPr>
          <a:xfrm>
            <a:off x="7585710" y="5707856"/>
            <a:ext cx="6258520"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E5E0DF"/>
                </a:solidFill>
                <a:latin typeface="Roboto" pitchFamily="34" charset="0"/>
                <a:ea typeface="Roboto" pitchFamily="34" charset="-122"/>
                <a:cs typeface="Roboto" pitchFamily="34" charset="-120"/>
              </a:rPr>
              <a:t>Tốn thời gian hơn để đọc và truyền tải.</a:t>
            </a:r>
            <a:endParaRPr lang="en-US" sz="1650" dirty="0"/>
          </a:p>
        </p:txBody>
      </p:sp>
      <p:sp>
        <p:nvSpPr>
          <p:cNvPr id="17" name="Text 15"/>
          <p:cNvSpPr/>
          <p:nvPr/>
        </p:nvSpPr>
        <p:spPr>
          <a:xfrm>
            <a:off x="7585710" y="6128028"/>
            <a:ext cx="6258520"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E5E0DF"/>
                </a:solidFill>
                <a:latin typeface="Roboto" pitchFamily="34" charset="0"/>
                <a:ea typeface="Roboto" pitchFamily="34" charset="-122"/>
                <a:cs typeface="Roboto" pitchFamily="34" charset="-120"/>
              </a:rPr>
              <a:t>Mục đích ban đầu phức tạp hơn (hỗ trợ Schema, XSLT, v.v.).</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8260"/>
          </a:xfrm>
          <a:prstGeom prst="rect">
            <a:avLst/>
          </a:prstGeom>
        </p:spPr>
      </p:pic>
      <p:sp>
        <p:nvSpPr>
          <p:cNvPr id="3" name="Text 0"/>
          <p:cNvSpPr/>
          <p:nvPr/>
        </p:nvSpPr>
        <p:spPr>
          <a:xfrm>
            <a:off x="793790" y="2977872"/>
            <a:ext cx="5282922" cy="453628"/>
          </a:xfrm>
          <a:prstGeom prst="rect">
            <a:avLst/>
          </a:prstGeom>
          <a:noFill/>
          <a:ln/>
        </p:spPr>
        <p:txBody>
          <a:bodyPr wrap="none" lIns="0" tIns="0" rIns="0" bIns="0" rtlCol="0" anchor="t"/>
          <a:lstStyle/>
          <a:p>
            <a:pPr marL="0" indent="0" algn="l">
              <a:lnSpc>
                <a:spcPts val="3550"/>
              </a:lnSpc>
              <a:buNone/>
            </a:pPr>
            <a:r>
              <a:rPr lang="en-US" sz="2850" dirty="0">
                <a:solidFill>
                  <a:srgbClr val="FFFFFF"/>
                </a:solidFill>
                <a:latin typeface="Saira Medium" pitchFamily="34" charset="0"/>
                <a:ea typeface="Saira Medium" pitchFamily="34" charset="-122"/>
                <a:cs typeface="Saira Medium" pitchFamily="34" charset="-120"/>
              </a:rPr>
              <a:t>HAI CẤU TRÚC DỮ LIỆU CƠ BẢN</a:t>
            </a:r>
            <a:endParaRPr lang="en-US" sz="2850" dirty="0"/>
          </a:p>
        </p:txBody>
      </p:sp>
      <p:sp>
        <p:nvSpPr>
          <p:cNvPr id="4" name="Text 1"/>
          <p:cNvSpPr/>
          <p:nvPr/>
        </p:nvSpPr>
        <p:spPr>
          <a:xfrm>
            <a:off x="793790" y="3703677"/>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Mọi cấu trúc phức tạp trong JSON đều được xây dựng từ hai thành phần chính sau:</a:t>
            </a:r>
            <a:endParaRPr lang="en-US" sz="1400" dirty="0"/>
          </a:p>
        </p:txBody>
      </p:sp>
      <p:sp>
        <p:nvSpPr>
          <p:cNvPr id="5" name="Shape 2"/>
          <p:cNvSpPr/>
          <p:nvPr/>
        </p:nvSpPr>
        <p:spPr>
          <a:xfrm>
            <a:off x="793790" y="4198025"/>
            <a:ext cx="6430685" cy="3321963"/>
          </a:xfrm>
          <a:prstGeom prst="roundRect">
            <a:avLst>
              <a:gd name="adj" fmla="val 4916"/>
            </a:avLst>
          </a:prstGeom>
          <a:solidFill>
            <a:srgbClr val="030303"/>
          </a:solidFill>
          <a:ln w="15240">
            <a:solidFill>
              <a:srgbClr val="FC8337"/>
            </a:solidFill>
            <a:prstDash val="solid"/>
          </a:ln>
        </p:spPr>
        <p:txBody>
          <a:bodyPr/>
          <a:lstStyle/>
          <a:p>
            <a:endParaRPr lang="en-US"/>
          </a:p>
        </p:txBody>
      </p:sp>
      <p:sp>
        <p:nvSpPr>
          <p:cNvPr id="6" name="Shape 3"/>
          <p:cNvSpPr/>
          <p:nvPr/>
        </p:nvSpPr>
        <p:spPr>
          <a:xfrm>
            <a:off x="990481" y="4394716"/>
            <a:ext cx="544354" cy="544354"/>
          </a:xfrm>
          <a:prstGeom prst="roundRect">
            <a:avLst>
              <a:gd name="adj" fmla="val 16796213"/>
            </a:avLst>
          </a:prstGeom>
          <a:solidFill>
            <a:srgbClr val="FC8337"/>
          </a:solidFill>
          <a:ln/>
        </p:spPr>
        <p:txBody>
          <a:bodyPr/>
          <a:lstStyle/>
          <a:p>
            <a:endParaRPr lang="en-US"/>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0143" y="4544378"/>
            <a:ext cx="244912" cy="244912"/>
          </a:xfrm>
          <a:prstGeom prst="rect">
            <a:avLst/>
          </a:prstGeom>
        </p:spPr>
      </p:pic>
      <p:sp>
        <p:nvSpPr>
          <p:cNvPr id="8" name="Text 4"/>
          <p:cNvSpPr/>
          <p:nvPr/>
        </p:nvSpPr>
        <p:spPr>
          <a:xfrm>
            <a:off x="990481" y="5120521"/>
            <a:ext cx="2721888" cy="340162"/>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1. Đối Tượng (Object)</a:t>
            </a:r>
            <a:endParaRPr lang="en-US" sz="2100" dirty="0"/>
          </a:p>
        </p:txBody>
      </p:sp>
      <p:sp>
        <p:nvSpPr>
          <p:cNvPr id="9" name="Text 5"/>
          <p:cNvSpPr/>
          <p:nvPr/>
        </p:nvSpPr>
        <p:spPr>
          <a:xfrm>
            <a:off x="990481" y="5569506"/>
            <a:ext cx="6037302" cy="29789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Được biểu diễn bằng ngoặc nhọn </a:t>
            </a:r>
            <a:r>
              <a:rPr lang="en-US" sz="1400" dirty="0">
                <a:solidFill>
                  <a:srgbClr val="E5E0DF"/>
                </a:solidFill>
                <a:highlight>
                  <a:srgbClr val="101010"/>
                </a:highlight>
                <a:latin typeface="Consolas" pitchFamily="34" charset="0"/>
                <a:ea typeface="Consolas" pitchFamily="34" charset="-122"/>
                <a:cs typeface="Consolas" pitchFamily="34" charset="-120"/>
              </a:rPr>
              <a:t>{}</a:t>
            </a:r>
            <a:r>
              <a:rPr lang="en-US" sz="1400" dirty="0">
                <a:solidFill>
                  <a:srgbClr val="E5E0DF"/>
                </a:solidFill>
                <a:latin typeface="Roboto" pitchFamily="34" charset="0"/>
                <a:ea typeface="Roboto" pitchFamily="34" charset="-122"/>
                <a:cs typeface="Roboto" pitchFamily="34" charset="-120"/>
              </a:rPr>
              <a:t>.</a:t>
            </a:r>
            <a:endParaRPr lang="en-US" sz="1400" dirty="0"/>
          </a:p>
        </p:txBody>
      </p:sp>
      <p:sp>
        <p:nvSpPr>
          <p:cNvPr id="10" name="Text 6"/>
          <p:cNvSpPr/>
          <p:nvPr/>
        </p:nvSpPr>
        <p:spPr>
          <a:xfrm>
            <a:off x="990481" y="5976223"/>
            <a:ext cx="6037302" cy="580549"/>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Là một tập hợp các cặp </a:t>
            </a:r>
            <a:r>
              <a:rPr lang="en-US" sz="1400" b="1" dirty="0">
                <a:solidFill>
                  <a:srgbClr val="E5E0DF"/>
                </a:solidFill>
                <a:latin typeface="Roboto" pitchFamily="34" charset="0"/>
                <a:ea typeface="Roboto" pitchFamily="34" charset="-122"/>
                <a:cs typeface="Roboto" pitchFamily="34" charset="-120"/>
              </a:rPr>
              <a:t>Tên-Giá trị</a:t>
            </a:r>
            <a:r>
              <a:rPr lang="en-US" sz="1400" dirty="0">
                <a:solidFill>
                  <a:srgbClr val="E5E0DF"/>
                </a:solidFill>
                <a:latin typeface="Roboto" pitchFamily="34" charset="0"/>
                <a:ea typeface="Roboto" pitchFamily="34" charset="-122"/>
                <a:cs typeface="Roboto" pitchFamily="34" charset="-120"/>
              </a:rPr>
              <a:t> (Key-Value) không có thứ tự. Key phải là chuỗi (String).</a:t>
            </a:r>
            <a:endParaRPr lang="en-US" sz="1400" dirty="0"/>
          </a:p>
        </p:txBody>
      </p:sp>
      <p:sp>
        <p:nvSpPr>
          <p:cNvPr id="11" name="Shape 7"/>
          <p:cNvSpPr/>
          <p:nvPr/>
        </p:nvSpPr>
        <p:spPr>
          <a:xfrm>
            <a:off x="990481" y="6760845"/>
            <a:ext cx="6037302" cy="562451"/>
          </a:xfrm>
          <a:prstGeom prst="roundRect">
            <a:avLst>
              <a:gd name="adj" fmla="val 29037"/>
            </a:avLst>
          </a:prstGeom>
          <a:solidFill>
            <a:srgbClr val="101010"/>
          </a:solidFill>
          <a:ln/>
        </p:spPr>
        <p:txBody>
          <a:bodyPr/>
          <a:lstStyle/>
          <a:p>
            <a:endParaRPr lang="en-US"/>
          </a:p>
        </p:txBody>
      </p:sp>
      <p:sp>
        <p:nvSpPr>
          <p:cNvPr id="12" name="Shape 8"/>
          <p:cNvSpPr/>
          <p:nvPr/>
        </p:nvSpPr>
        <p:spPr>
          <a:xfrm>
            <a:off x="981432" y="6760845"/>
            <a:ext cx="6055400" cy="562451"/>
          </a:xfrm>
          <a:prstGeom prst="roundRect">
            <a:avLst>
              <a:gd name="adj" fmla="val 4839"/>
            </a:avLst>
          </a:prstGeom>
          <a:solidFill>
            <a:srgbClr val="101010"/>
          </a:solidFill>
          <a:ln/>
        </p:spPr>
        <p:txBody>
          <a:bodyPr/>
          <a:lstStyle/>
          <a:p>
            <a:endParaRPr lang="en-US"/>
          </a:p>
        </p:txBody>
      </p:sp>
      <p:sp>
        <p:nvSpPr>
          <p:cNvPr id="13" name="Text 9"/>
          <p:cNvSpPr/>
          <p:nvPr/>
        </p:nvSpPr>
        <p:spPr>
          <a:xfrm>
            <a:off x="1162883" y="6896933"/>
            <a:ext cx="5692497"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highlight>
                  <a:srgbClr val="101010"/>
                </a:highlight>
                <a:latin typeface="Consolas" pitchFamily="34" charset="0"/>
                <a:ea typeface="Consolas" pitchFamily="34" charset="-122"/>
                <a:cs typeface="Consolas" pitchFamily="34" charset="-120"/>
              </a:rPr>
              <a:t>{"key": "value"}</a:t>
            </a:r>
            <a:endParaRPr lang="en-US" sz="1400" dirty="0"/>
          </a:p>
        </p:txBody>
      </p:sp>
      <p:sp>
        <p:nvSpPr>
          <p:cNvPr id="14" name="Shape 10"/>
          <p:cNvSpPr/>
          <p:nvPr/>
        </p:nvSpPr>
        <p:spPr>
          <a:xfrm>
            <a:off x="7405926" y="4198025"/>
            <a:ext cx="6430685" cy="3321963"/>
          </a:xfrm>
          <a:prstGeom prst="roundRect">
            <a:avLst>
              <a:gd name="adj" fmla="val 4916"/>
            </a:avLst>
          </a:prstGeom>
          <a:solidFill>
            <a:srgbClr val="030303"/>
          </a:solidFill>
          <a:ln w="15240">
            <a:solidFill>
              <a:srgbClr val="FC8337"/>
            </a:solidFill>
            <a:prstDash val="solid"/>
          </a:ln>
        </p:spPr>
        <p:txBody>
          <a:bodyPr/>
          <a:lstStyle/>
          <a:p>
            <a:endParaRPr lang="en-US"/>
          </a:p>
        </p:txBody>
      </p:sp>
      <p:sp>
        <p:nvSpPr>
          <p:cNvPr id="15" name="Shape 11"/>
          <p:cNvSpPr/>
          <p:nvPr/>
        </p:nvSpPr>
        <p:spPr>
          <a:xfrm>
            <a:off x="7602617" y="4394716"/>
            <a:ext cx="544354" cy="544354"/>
          </a:xfrm>
          <a:prstGeom prst="roundRect">
            <a:avLst>
              <a:gd name="adj" fmla="val 16796213"/>
            </a:avLst>
          </a:prstGeom>
          <a:solidFill>
            <a:srgbClr val="FC8337"/>
          </a:solidFill>
          <a:ln/>
        </p:spPr>
        <p:txBody>
          <a:bodyPr/>
          <a:lstStyle/>
          <a:p>
            <a:endParaRPr lang="en-US"/>
          </a:p>
        </p:txBody>
      </p:sp>
      <p:pic>
        <p:nvPicPr>
          <p:cNvPr id="16"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2278" y="4544378"/>
            <a:ext cx="244912" cy="244912"/>
          </a:xfrm>
          <a:prstGeom prst="rect">
            <a:avLst/>
          </a:prstGeom>
        </p:spPr>
      </p:pic>
      <p:sp>
        <p:nvSpPr>
          <p:cNvPr id="17" name="Text 12"/>
          <p:cNvSpPr/>
          <p:nvPr/>
        </p:nvSpPr>
        <p:spPr>
          <a:xfrm>
            <a:off x="7602617" y="5120521"/>
            <a:ext cx="2721888" cy="340162"/>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2. Mảng (Array)</a:t>
            </a:r>
            <a:endParaRPr lang="en-US" sz="2100" dirty="0"/>
          </a:p>
        </p:txBody>
      </p:sp>
      <p:sp>
        <p:nvSpPr>
          <p:cNvPr id="18" name="Text 13"/>
          <p:cNvSpPr/>
          <p:nvPr/>
        </p:nvSpPr>
        <p:spPr>
          <a:xfrm>
            <a:off x="7602617" y="5569506"/>
            <a:ext cx="6037302" cy="29789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Được biểu diễn bằng ngoặc vuông </a:t>
            </a:r>
            <a:r>
              <a:rPr lang="en-US" sz="1400" dirty="0">
                <a:solidFill>
                  <a:srgbClr val="E5E0DF"/>
                </a:solidFill>
                <a:highlight>
                  <a:srgbClr val="101010"/>
                </a:highlight>
                <a:latin typeface="Consolas" pitchFamily="34" charset="0"/>
                <a:ea typeface="Consolas" pitchFamily="34" charset="-122"/>
                <a:cs typeface="Consolas" pitchFamily="34" charset="-120"/>
              </a:rPr>
              <a:t>[]</a:t>
            </a:r>
            <a:r>
              <a:rPr lang="en-US" sz="1400" dirty="0">
                <a:solidFill>
                  <a:srgbClr val="E5E0DF"/>
                </a:solidFill>
                <a:latin typeface="Roboto" pitchFamily="34" charset="0"/>
                <a:ea typeface="Roboto" pitchFamily="34" charset="-122"/>
                <a:cs typeface="Roboto" pitchFamily="34" charset="-120"/>
              </a:rPr>
              <a:t>.</a:t>
            </a:r>
            <a:endParaRPr lang="en-US" sz="1400" dirty="0"/>
          </a:p>
        </p:txBody>
      </p:sp>
      <p:sp>
        <p:nvSpPr>
          <p:cNvPr id="19" name="Text 14"/>
          <p:cNvSpPr/>
          <p:nvPr/>
        </p:nvSpPr>
        <p:spPr>
          <a:xfrm>
            <a:off x="7602617" y="5976223"/>
            <a:ext cx="6037302" cy="580549"/>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Là một danh sách các giá trị </a:t>
            </a:r>
            <a:r>
              <a:rPr lang="en-US" sz="1400" b="1" dirty="0">
                <a:solidFill>
                  <a:srgbClr val="E5E0DF"/>
                </a:solidFill>
                <a:latin typeface="Roboto" pitchFamily="34" charset="0"/>
                <a:ea typeface="Roboto" pitchFamily="34" charset="-122"/>
                <a:cs typeface="Roboto" pitchFamily="34" charset="-120"/>
              </a:rPr>
              <a:t>có thứ tự</a:t>
            </a:r>
            <a:r>
              <a:rPr lang="en-US" sz="1400" dirty="0">
                <a:solidFill>
                  <a:srgbClr val="E5E0DF"/>
                </a:solidFill>
                <a:latin typeface="Roboto" pitchFamily="34" charset="0"/>
                <a:ea typeface="Roboto" pitchFamily="34" charset="-122"/>
                <a:cs typeface="Roboto" pitchFamily="34" charset="-120"/>
              </a:rPr>
              <a:t>. Các giá trị có thể thuộc bất kỳ kiểu dữ liệu hợp lệ nào.</a:t>
            </a:r>
            <a:endParaRPr lang="en-US" sz="1400" dirty="0"/>
          </a:p>
        </p:txBody>
      </p:sp>
      <p:sp>
        <p:nvSpPr>
          <p:cNvPr id="20" name="Shape 15"/>
          <p:cNvSpPr/>
          <p:nvPr/>
        </p:nvSpPr>
        <p:spPr>
          <a:xfrm>
            <a:off x="7602617" y="6760845"/>
            <a:ext cx="6037302" cy="562451"/>
          </a:xfrm>
          <a:prstGeom prst="roundRect">
            <a:avLst>
              <a:gd name="adj" fmla="val 29037"/>
            </a:avLst>
          </a:prstGeom>
          <a:solidFill>
            <a:srgbClr val="101010"/>
          </a:solidFill>
          <a:ln/>
        </p:spPr>
        <p:txBody>
          <a:bodyPr/>
          <a:lstStyle/>
          <a:p>
            <a:endParaRPr lang="en-US"/>
          </a:p>
        </p:txBody>
      </p:sp>
      <p:sp>
        <p:nvSpPr>
          <p:cNvPr id="21" name="Shape 16"/>
          <p:cNvSpPr/>
          <p:nvPr/>
        </p:nvSpPr>
        <p:spPr>
          <a:xfrm>
            <a:off x="7593568" y="6760845"/>
            <a:ext cx="6055400" cy="562451"/>
          </a:xfrm>
          <a:prstGeom prst="roundRect">
            <a:avLst>
              <a:gd name="adj" fmla="val 4839"/>
            </a:avLst>
          </a:prstGeom>
          <a:solidFill>
            <a:srgbClr val="101010"/>
          </a:solidFill>
          <a:ln/>
        </p:spPr>
        <p:txBody>
          <a:bodyPr/>
          <a:lstStyle/>
          <a:p>
            <a:endParaRPr lang="en-US"/>
          </a:p>
        </p:txBody>
      </p:sp>
      <p:sp>
        <p:nvSpPr>
          <p:cNvPr id="22" name="Text 17"/>
          <p:cNvSpPr/>
          <p:nvPr/>
        </p:nvSpPr>
        <p:spPr>
          <a:xfrm>
            <a:off x="7775019" y="6896933"/>
            <a:ext cx="5692497"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highlight>
                  <a:srgbClr val="101010"/>
                </a:highlight>
                <a:latin typeface="Consolas" pitchFamily="34" charset="0"/>
                <a:ea typeface="Consolas" pitchFamily="34" charset="-122"/>
                <a:cs typeface="Consolas" pitchFamily="34" charset="-120"/>
              </a:rPr>
              <a:t>["item1", 100, true]</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47343"/>
            <a:ext cx="6138267" cy="425291"/>
          </a:xfrm>
          <a:prstGeom prst="rect">
            <a:avLst/>
          </a:prstGeom>
          <a:noFill/>
          <a:ln/>
        </p:spPr>
        <p:txBody>
          <a:bodyPr wrap="none" lIns="0" tIns="0" rIns="0" bIns="0" rtlCol="0" anchor="t"/>
          <a:lstStyle/>
          <a:p>
            <a:pPr marL="0" indent="0" algn="l">
              <a:lnSpc>
                <a:spcPts val="3300"/>
              </a:lnSpc>
              <a:buNone/>
            </a:pPr>
            <a:r>
              <a:rPr lang="en-US" sz="2650" dirty="0">
                <a:solidFill>
                  <a:srgbClr val="FFFFFF"/>
                </a:solidFill>
                <a:latin typeface="Saira Medium" pitchFamily="34" charset="0"/>
                <a:ea typeface="Saira Medium" pitchFamily="34" charset="-122"/>
                <a:cs typeface="Saira Medium" pitchFamily="34" charset="-120"/>
              </a:rPr>
              <a:t>CÁC KIỂU GIÁ TRỊ HỢP LỆ TRONG JSON</a:t>
            </a:r>
            <a:endParaRPr lang="en-US" sz="2650" dirty="0"/>
          </a:p>
        </p:txBody>
      </p:sp>
      <p:sp>
        <p:nvSpPr>
          <p:cNvPr id="3" name="Text 1"/>
          <p:cNvSpPr/>
          <p:nvPr/>
        </p:nvSpPr>
        <p:spPr>
          <a:xfrm>
            <a:off x="793790" y="1412796"/>
            <a:ext cx="13042821" cy="272177"/>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JSON chỉ hỗ trợ sáu (6) kiểu giá trị cơ bản:</a:t>
            </a:r>
            <a:endParaRPr lang="en-US" sz="13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876306"/>
            <a:ext cx="510302" cy="510302"/>
          </a:xfrm>
          <a:prstGeom prst="rect">
            <a:avLst/>
          </a:prstGeom>
        </p:spPr>
      </p:pic>
      <p:sp>
        <p:nvSpPr>
          <p:cNvPr id="5" name="Text 2"/>
          <p:cNvSpPr/>
          <p:nvPr/>
        </p:nvSpPr>
        <p:spPr>
          <a:xfrm>
            <a:off x="793790" y="259925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String</a:t>
            </a:r>
            <a:endParaRPr lang="en-US" sz="1650" dirty="0"/>
          </a:p>
        </p:txBody>
      </p:sp>
      <p:sp>
        <p:nvSpPr>
          <p:cNvPr id="6" name="Text 3"/>
          <p:cNvSpPr/>
          <p:nvPr/>
        </p:nvSpPr>
        <p:spPr>
          <a:xfrm>
            <a:off x="793790" y="2967038"/>
            <a:ext cx="6415088" cy="272177"/>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Các chuỗi ký tự, luôn nằm trong dấu ngoặc kép đôi.</a:t>
            </a:r>
            <a:endParaRPr lang="en-US" sz="130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523" y="1876306"/>
            <a:ext cx="510302" cy="510302"/>
          </a:xfrm>
          <a:prstGeom prst="rect">
            <a:avLst/>
          </a:prstGeom>
        </p:spPr>
      </p:pic>
      <p:sp>
        <p:nvSpPr>
          <p:cNvPr id="8" name="Text 4"/>
          <p:cNvSpPr/>
          <p:nvPr/>
        </p:nvSpPr>
        <p:spPr>
          <a:xfrm>
            <a:off x="7421523" y="259925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Number</a:t>
            </a:r>
            <a:endParaRPr lang="en-US" sz="1650" dirty="0"/>
          </a:p>
        </p:txBody>
      </p:sp>
      <p:sp>
        <p:nvSpPr>
          <p:cNvPr id="9" name="Text 5"/>
          <p:cNvSpPr/>
          <p:nvPr/>
        </p:nvSpPr>
        <p:spPr>
          <a:xfrm>
            <a:off x="7421523" y="2967038"/>
            <a:ext cx="6415088" cy="272177"/>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Số nguyên hoặc số dấu chấm động. Không cần dấu ngoặc kép.</a:t>
            </a:r>
            <a:endParaRPr lang="en-US" sz="130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3579376"/>
            <a:ext cx="510302" cy="510302"/>
          </a:xfrm>
          <a:prstGeom prst="rect">
            <a:avLst/>
          </a:prstGeom>
        </p:spPr>
      </p:pic>
      <p:sp>
        <p:nvSpPr>
          <p:cNvPr id="11" name="Text 6"/>
          <p:cNvSpPr/>
          <p:nvPr/>
        </p:nvSpPr>
        <p:spPr>
          <a:xfrm>
            <a:off x="793790" y="430232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Boolean</a:t>
            </a:r>
            <a:endParaRPr lang="en-US" sz="1650" dirty="0"/>
          </a:p>
        </p:txBody>
      </p:sp>
      <p:sp>
        <p:nvSpPr>
          <p:cNvPr id="12" name="Text 7"/>
          <p:cNvSpPr/>
          <p:nvPr/>
        </p:nvSpPr>
        <p:spPr>
          <a:xfrm>
            <a:off x="793790" y="4670108"/>
            <a:ext cx="6415088" cy="279797"/>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Chỉ nhận hai giá trị: </a:t>
            </a:r>
            <a:r>
              <a:rPr lang="en-US" sz="1300" dirty="0">
                <a:solidFill>
                  <a:srgbClr val="E5E0DF"/>
                </a:solidFill>
                <a:highlight>
                  <a:srgbClr val="101010"/>
                </a:highlight>
                <a:latin typeface="Consolas" pitchFamily="34" charset="0"/>
                <a:ea typeface="Consolas" pitchFamily="34" charset="-122"/>
                <a:cs typeface="Consolas" pitchFamily="34" charset="-120"/>
              </a:rPr>
              <a:t>true</a:t>
            </a:r>
            <a:r>
              <a:rPr lang="en-US" sz="1300" dirty="0">
                <a:solidFill>
                  <a:srgbClr val="E5E0DF"/>
                </a:solidFill>
                <a:latin typeface="Roboto" pitchFamily="34" charset="0"/>
                <a:ea typeface="Roboto" pitchFamily="34" charset="-122"/>
                <a:cs typeface="Roboto" pitchFamily="34" charset="-120"/>
              </a:rPr>
              <a:t> hoặc </a:t>
            </a:r>
            <a:r>
              <a:rPr lang="en-US" sz="1300" dirty="0">
                <a:solidFill>
                  <a:srgbClr val="E5E0DF"/>
                </a:solidFill>
                <a:highlight>
                  <a:srgbClr val="101010"/>
                </a:highlight>
                <a:latin typeface="Consolas" pitchFamily="34" charset="0"/>
                <a:ea typeface="Consolas" pitchFamily="34" charset="-122"/>
                <a:cs typeface="Consolas" pitchFamily="34" charset="-120"/>
              </a:rPr>
              <a:t>false</a:t>
            </a:r>
            <a:r>
              <a:rPr lang="en-US" sz="1300" dirty="0">
                <a:solidFill>
                  <a:srgbClr val="E5E0DF"/>
                </a:solidFill>
                <a:latin typeface="Roboto" pitchFamily="34" charset="0"/>
                <a:ea typeface="Roboto" pitchFamily="34" charset="-122"/>
                <a:cs typeface="Roboto" pitchFamily="34" charset="-120"/>
              </a:rPr>
              <a:t>.</a:t>
            </a:r>
            <a:endParaRPr lang="en-US" sz="130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1523" y="3579376"/>
            <a:ext cx="510302" cy="510302"/>
          </a:xfrm>
          <a:prstGeom prst="rect">
            <a:avLst/>
          </a:prstGeom>
        </p:spPr>
      </p:pic>
      <p:sp>
        <p:nvSpPr>
          <p:cNvPr id="14" name="Text 8"/>
          <p:cNvSpPr/>
          <p:nvPr/>
        </p:nvSpPr>
        <p:spPr>
          <a:xfrm>
            <a:off x="7421523" y="430232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Null</a:t>
            </a:r>
            <a:endParaRPr lang="en-US" sz="1650" dirty="0"/>
          </a:p>
        </p:txBody>
      </p:sp>
      <p:sp>
        <p:nvSpPr>
          <p:cNvPr id="15" name="Text 9"/>
          <p:cNvSpPr/>
          <p:nvPr/>
        </p:nvSpPr>
        <p:spPr>
          <a:xfrm>
            <a:off x="7421523" y="4670108"/>
            <a:ext cx="6415088" cy="272177"/>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Đại diện cho giá trị rỗng hoặc không tồn tại (viết thường).</a:t>
            </a:r>
            <a:endParaRPr lang="en-US" sz="130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790" y="5290066"/>
            <a:ext cx="510302" cy="510302"/>
          </a:xfrm>
          <a:prstGeom prst="rect">
            <a:avLst/>
          </a:prstGeom>
        </p:spPr>
      </p:pic>
      <p:sp>
        <p:nvSpPr>
          <p:cNvPr id="17" name="Text 10"/>
          <p:cNvSpPr/>
          <p:nvPr/>
        </p:nvSpPr>
        <p:spPr>
          <a:xfrm>
            <a:off x="793790" y="601301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Object</a:t>
            </a:r>
            <a:endParaRPr lang="en-US" sz="1650" dirty="0"/>
          </a:p>
        </p:txBody>
      </p:sp>
      <p:sp>
        <p:nvSpPr>
          <p:cNvPr id="18" name="Text 11"/>
          <p:cNvSpPr/>
          <p:nvPr/>
        </p:nvSpPr>
        <p:spPr>
          <a:xfrm>
            <a:off x="793790" y="6380798"/>
            <a:ext cx="6415088" cy="279797"/>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Tập hợp các cặp khóa-giá trị lồng nhau (sử dụng </a:t>
            </a:r>
            <a:r>
              <a:rPr lang="en-US" sz="1300" dirty="0">
                <a:solidFill>
                  <a:srgbClr val="E5E0DF"/>
                </a:solidFill>
                <a:highlight>
                  <a:srgbClr val="101010"/>
                </a:highlight>
                <a:latin typeface="Consolas" pitchFamily="34" charset="0"/>
                <a:ea typeface="Consolas" pitchFamily="34" charset="-122"/>
                <a:cs typeface="Consolas" pitchFamily="34" charset="-120"/>
              </a:rPr>
              <a:t>{}</a:t>
            </a:r>
            <a:r>
              <a:rPr lang="en-US" sz="1300" dirty="0">
                <a:solidFill>
                  <a:srgbClr val="E5E0DF"/>
                </a:solidFill>
                <a:latin typeface="Roboto" pitchFamily="34" charset="0"/>
                <a:ea typeface="Roboto" pitchFamily="34" charset="-122"/>
                <a:cs typeface="Roboto" pitchFamily="34" charset="-120"/>
              </a:rPr>
              <a:t>).</a:t>
            </a:r>
            <a:endParaRPr lang="en-US" sz="1300" dirty="0"/>
          </a:p>
        </p:txBody>
      </p:sp>
      <p:pic>
        <p:nvPicPr>
          <p:cNvPr id="1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21523" y="5290066"/>
            <a:ext cx="510302" cy="510302"/>
          </a:xfrm>
          <a:prstGeom prst="rect">
            <a:avLst/>
          </a:prstGeom>
        </p:spPr>
      </p:pic>
      <p:sp>
        <p:nvSpPr>
          <p:cNvPr id="20" name="Text 12"/>
          <p:cNvSpPr/>
          <p:nvPr/>
        </p:nvSpPr>
        <p:spPr>
          <a:xfrm>
            <a:off x="7421523" y="601301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Array</a:t>
            </a:r>
            <a:endParaRPr lang="en-US" sz="1650" dirty="0"/>
          </a:p>
        </p:txBody>
      </p:sp>
      <p:sp>
        <p:nvSpPr>
          <p:cNvPr id="21" name="Text 13"/>
          <p:cNvSpPr/>
          <p:nvPr/>
        </p:nvSpPr>
        <p:spPr>
          <a:xfrm>
            <a:off x="7421523" y="6380798"/>
            <a:ext cx="6415088" cy="279797"/>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Danh sách các giá trị có thứ tự (sử dụng </a:t>
            </a:r>
            <a:r>
              <a:rPr lang="en-US" sz="1300" dirty="0">
                <a:solidFill>
                  <a:srgbClr val="E5E0DF"/>
                </a:solidFill>
                <a:highlight>
                  <a:srgbClr val="101010"/>
                </a:highlight>
                <a:latin typeface="Consolas" pitchFamily="34" charset="0"/>
                <a:ea typeface="Consolas" pitchFamily="34" charset="-122"/>
                <a:cs typeface="Consolas" pitchFamily="34" charset="-120"/>
              </a:rPr>
              <a:t>[]</a:t>
            </a:r>
            <a:r>
              <a:rPr lang="en-US" sz="1300" dirty="0">
                <a:solidFill>
                  <a:srgbClr val="E5E0DF"/>
                </a:solidFill>
                <a:latin typeface="Roboto" pitchFamily="34" charset="0"/>
                <a:ea typeface="Roboto" pitchFamily="34" charset="-122"/>
                <a:cs typeface="Roboto" pitchFamily="34" charset="-120"/>
              </a:rPr>
              <a:t>).</a:t>
            </a:r>
            <a:endParaRPr lang="en-US" sz="1300" dirty="0"/>
          </a:p>
        </p:txBody>
      </p:sp>
      <p:sp>
        <p:nvSpPr>
          <p:cNvPr id="22" name="Shape 14"/>
          <p:cNvSpPr/>
          <p:nvPr/>
        </p:nvSpPr>
        <p:spPr>
          <a:xfrm>
            <a:off x="793790" y="6851928"/>
            <a:ext cx="13042821" cy="730329"/>
          </a:xfrm>
          <a:prstGeom prst="roundRect">
            <a:avLst>
              <a:gd name="adj" fmla="val 20964"/>
            </a:avLst>
          </a:prstGeom>
          <a:solidFill>
            <a:srgbClr val="4B1E01"/>
          </a:solidFill>
          <a:ln/>
        </p:spPr>
        <p:txBody>
          <a:bodyPr/>
          <a:lstStyle/>
          <a:p>
            <a:endParaRPr lang="en-US"/>
          </a:p>
        </p:txBody>
      </p:sp>
      <p:pic>
        <p:nvPicPr>
          <p:cNvPr id="23" name="Image 6" descr="preencoded.png"/>
          <p:cNvPicPr>
            <a:picLocks noChangeAspect="1"/>
          </p:cNvPicPr>
          <p:nvPr/>
        </p:nvPicPr>
        <p:blipFill>
          <a:blip r:embed="rId15"/>
          <a:stretch>
            <a:fillRect/>
          </a:stretch>
        </p:blipFill>
        <p:spPr>
          <a:xfrm>
            <a:off x="963811" y="7106126"/>
            <a:ext cx="212646" cy="170021"/>
          </a:xfrm>
          <a:prstGeom prst="rect">
            <a:avLst/>
          </a:prstGeom>
        </p:spPr>
      </p:pic>
      <p:sp>
        <p:nvSpPr>
          <p:cNvPr id="24" name="Text 15"/>
          <p:cNvSpPr/>
          <p:nvPr/>
        </p:nvSpPr>
        <p:spPr>
          <a:xfrm>
            <a:off x="1346478" y="7064454"/>
            <a:ext cx="12320111" cy="279797"/>
          </a:xfrm>
          <a:prstGeom prst="rect">
            <a:avLst/>
          </a:prstGeom>
          <a:noFill/>
          <a:ln/>
        </p:spPr>
        <p:txBody>
          <a:bodyPr wrap="none" lIns="0" tIns="0" rIns="0" bIns="0" rtlCol="0" anchor="t"/>
          <a:lstStyle/>
          <a:p>
            <a:pPr marL="0" indent="0" algn="l">
              <a:lnSpc>
                <a:spcPts val="2100"/>
              </a:lnSpc>
              <a:buNone/>
            </a:pPr>
            <a:r>
              <a:rPr lang="en-US" sz="1300" b="1" dirty="0">
                <a:solidFill>
                  <a:srgbClr val="FFFFFF"/>
                </a:solidFill>
                <a:latin typeface="Roboto" pitchFamily="34" charset="0"/>
                <a:ea typeface="Roboto" pitchFamily="34" charset="-122"/>
                <a:cs typeface="Roboto" pitchFamily="34" charset="-120"/>
              </a:rPr>
              <a:t>Lưu ý quan trọng:</a:t>
            </a:r>
            <a:r>
              <a:rPr lang="en-US" sz="1300" dirty="0">
                <a:solidFill>
                  <a:srgbClr val="FFFFFF"/>
                </a:solidFill>
                <a:latin typeface="Roboto" pitchFamily="34" charset="0"/>
                <a:ea typeface="Roboto" pitchFamily="34" charset="-122"/>
                <a:cs typeface="Roboto" pitchFamily="34" charset="-120"/>
              </a:rPr>
              <a:t> JSON không hỗ trợ các kiểu dữ liệu như </a:t>
            </a:r>
            <a:r>
              <a:rPr lang="en-US" sz="1300" dirty="0">
                <a:solidFill>
                  <a:srgbClr val="FFFFFF"/>
                </a:solidFill>
                <a:highlight>
                  <a:srgbClr val="101010"/>
                </a:highlight>
                <a:latin typeface="Consolas" pitchFamily="34" charset="0"/>
                <a:ea typeface="Consolas" pitchFamily="34" charset="-122"/>
                <a:cs typeface="Consolas" pitchFamily="34" charset="-120"/>
              </a:rPr>
              <a:t>undefined</a:t>
            </a:r>
            <a:r>
              <a:rPr lang="en-US" sz="1300" dirty="0">
                <a:solidFill>
                  <a:srgbClr val="FFFFFF"/>
                </a:solidFill>
                <a:latin typeface="Roboto" pitchFamily="34" charset="0"/>
                <a:ea typeface="Roboto" pitchFamily="34" charset="-122"/>
                <a:cs typeface="Roboto" pitchFamily="34" charset="-120"/>
              </a:rPr>
              <a:t>, </a:t>
            </a:r>
            <a:r>
              <a:rPr lang="en-US" sz="1300" dirty="0">
                <a:solidFill>
                  <a:srgbClr val="FFFFFF"/>
                </a:solidFill>
                <a:highlight>
                  <a:srgbClr val="101010"/>
                </a:highlight>
                <a:latin typeface="Consolas" pitchFamily="34" charset="0"/>
                <a:ea typeface="Consolas" pitchFamily="34" charset="-122"/>
                <a:cs typeface="Consolas" pitchFamily="34" charset="-120"/>
              </a:rPr>
              <a:t>Date</a:t>
            </a:r>
            <a:r>
              <a:rPr lang="en-US" sz="1300" dirty="0">
                <a:solidFill>
                  <a:srgbClr val="FFFFFF"/>
                </a:solidFill>
                <a:latin typeface="Roboto" pitchFamily="34" charset="0"/>
                <a:ea typeface="Roboto" pitchFamily="34" charset="-122"/>
                <a:cs typeface="Roboto" pitchFamily="34" charset="-120"/>
              </a:rPr>
              <a:t> (phải chuyển thành String ISO 8601), hoặc </a:t>
            </a:r>
            <a:r>
              <a:rPr lang="en-US" sz="1300" dirty="0">
                <a:solidFill>
                  <a:srgbClr val="FFFFFF"/>
                </a:solidFill>
                <a:highlight>
                  <a:srgbClr val="101010"/>
                </a:highlight>
                <a:latin typeface="Consolas" pitchFamily="34" charset="0"/>
                <a:ea typeface="Consolas" pitchFamily="34" charset="-122"/>
                <a:cs typeface="Consolas" pitchFamily="34" charset="-120"/>
              </a:rPr>
              <a:t>Function</a:t>
            </a:r>
            <a:r>
              <a:rPr lang="en-US" sz="1300" dirty="0">
                <a:solidFill>
                  <a:srgbClr val="FFFFFF"/>
                </a:solidFill>
                <a:latin typeface="Roboto" pitchFamily="34" charset="0"/>
                <a:ea typeface="Roboto" pitchFamily="34" charset="-122"/>
                <a:cs typeface="Roboto" pitchFamily="34" charset="-120"/>
              </a:rPr>
              <a:t>.</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40080"/>
            <a:ext cx="6537008" cy="453628"/>
          </a:xfrm>
          <a:prstGeom prst="rect">
            <a:avLst/>
          </a:prstGeom>
          <a:noFill/>
          <a:ln/>
        </p:spPr>
        <p:txBody>
          <a:bodyPr wrap="none" lIns="0" tIns="0" rIns="0" bIns="0" rtlCol="0" anchor="t"/>
          <a:lstStyle/>
          <a:p>
            <a:pPr marL="0" indent="0" algn="l">
              <a:lnSpc>
                <a:spcPts val="3550"/>
              </a:lnSpc>
              <a:buNone/>
            </a:pPr>
            <a:r>
              <a:rPr lang="en-US" sz="2850" dirty="0">
                <a:solidFill>
                  <a:srgbClr val="FFFFFF"/>
                </a:solidFill>
                <a:latin typeface="Saira Medium" pitchFamily="34" charset="0"/>
                <a:ea typeface="Saira Medium" pitchFamily="34" charset="-122"/>
                <a:cs typeface="Saira Medium" pitchFamily="34" charset="-120"/>
              </a:rPr>
              <a:t>Chi Tiết Về Cú Pháp (Syntax Deep Dive)</a:t>
            </a:r>
            <a:endParaRPr lang="en-US" sz="2850" dirty="0"/>
          </a:p>
        </p:txBody>
      </p:sp>
      <p:sp>
        <p:nvSpPr>
          <p:cNvPr id="3" name="Text 1"/>
          <p:cNvSpPr/>
          <p:nvPr/>
        </p:nvSpPr>
        <p:spPr>
          <a:xfrm>
            <a:off x="793790" y="1456611"/>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JSON tuân thủ một bộ quy tắc cú pháp nghiêm ngặt để đảm bảo tính nhất quán và dễ dàng phân tích cú pháp. Hiểu rõ các quy tắc này là rất quan trọng để viết JSON hợp lệ.</a:t>
            </a:r>
            <a:endParaRPr lang="en-US" sz="1400" dirty="0"/>
          </a:p>
        </p:txBody>
      </p:sp>
      <p:sp>
        <p:nvSpPr>
          <p:cNvPr id="4" name="Shape 2"/>
          <p:cNvSpPr/>
          <p:nvPr/>
        </p:nvSpPr>
        <p:spPr>
          <a:xfrm>
            <a:off x="793790" y="2241233"/>
            <a:ext cx="6430685" cy="2438281"/>
          </a:xfrm>
          <a:prstGeom prst="roundRect">
            <a:avLst>
              <a:gd name="adj" fmla="val 4500"/>
            </a:avLst>
          </a:prstGeom>
          <a:solidFill>
            <a:srgbClr val="030303">
              <a:alpha val="75000"/>
            </a:srgbClr>
          </a:solidFill>
          <a:ln w="22860">
            <a:solidFill>
              <a:srgbClr val="FC8337"/>
            </a:solidFill>
            <a:prstDash val="solid"/>
          </a:ln>
        </p:spPr>
        <p:txBody>
          <a:bodyPr/>
          <a:lstStyle/>
          <a:p>
            <a:endParaRPr lang="en-US"/>
          </a:p>
        </p:txBody>
      </p:sp>
      <p:sp>
        <p:nvSpPr>
          <p:cNvPr id="5" name="Shape 3"/>
          <p:cNvSpPr/>
          <p:nvPr/>
        </p:nvSpPr>
        <p:spPr>
          <a:xfrm>
            <a:off x="770930" y="2241233"/>
            <a:ext cx="91440" cy="2438281"/>
          </a:xfrm>
          <a:prstGeom prst="roundRect">
            <a:avLst>
              <a:gd name="adj" fmla="val 178605"/>
            </a:avLst>
          </a:prstGeom>
          <a:solidFill>
            <a:srgbClr val="FC8337"/>
          </a:solidFill>
          <a:ln/>
        </p:spPr>
        <p:txBody>
          <a:bodyPr/>
          <a:lstStyle/>
          <a:p>
            <a:endParaRPr lang="en-US"/>
          </a:p>
        </p:txBody>
      </p:sp>
      <p:sp>
        <p:nvSpPr>
          <p:cNvPr id="6" name="Text 4"/>
          <p:cNvSpPr/>
          <p:nvPr/>
        </p:nvSpPr>
        <p:spPr>
          <a:xfrm>
            <a:off x="1066681" y="2445544"/>
            <a:ext cx="2570559"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Tên (Keys) Phải Là Chuỗi</a:t>
            </a:r>
            <a:endParaRPr lang="en-US" sz="1750" dirty="0"/>
          </a:p>
        </p:txBody>
      </p:sp>
      <p:sp>
        <p:nvSpPr>
          <p:cNvPr id="7" name="Text 5"/>
          <p:cNvSpPr/>
          <p:nvPr/>
        </p:nvSpPr>
        <p:spPr>
          <a:xfrm>
            <a:off x="1066681" y="2837855"/>
            <a:ext cx="5953482" cy="870823"/>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Tất cả các tên thuộc tính (keys) trong một đối tượng JSON đều phải là chuỗi ký tự và được bao quanh bởi </a:t>
            </a:r>
            <a:r>
              <a:rPr lang="en-US" sz="1400" b="1" dirty="0">
                <a:solidFill>
                  <a:srgbClr val="E5E0DF"/>
                </a:solidFill>
                <a:latin typeface="Roboto" pitchFamily="34" charset="0"/>
                <a:ea typeface="Roboto" pitchFamily="34" charset="-122"/>
                <a:cs typeface="Roboto" pitchFamily="34" charset="-120"/>
              </a:rPr>
              <a:t>dấu nháy kép ("")</a:t>
            </a:r>
            <a:r>
              <a:rPr lang="en-US" sz="1400" dirty="0">
                <a:solidFill>
                  <a:srgbClr val="E5E0DF"/>
                </a:solidFill>
                <a:latin typeface="Roboto" pitchFamily="34" charset="0"/>
                <a:ea typeface="Roboto" pitchFamily="34" charset="-122"/>
                <a:cs typeface="Roboto" pitchFamily="34" charset="-120"/>
              </a:rPr>
              <a:t>. Không sử dụng dấu nháy đơn hoặc không dấu nháy.</a:t>
            </a:r>
            <a:endParaRPr lang="en-US" sz="1400" dirty="0"/>
          </a:p>
        </p:txBody>
      </p:sp>
      <p:sp>
        <p:nvSpPr>
          <p:cNvPr id="8" name="Shape 6"/>
          <p:cNvSpPr/>
          <p:nvPr/>
        </p:nvSpPr>
        <p:spPr>
          <a:xfrm>
            <a:off x="1066681" y="3912751"/>
            <a:ext cx="5953482" cy="562451"/>
          </a:xfrm>
          <a:prstGeom prst="roundRect">
            <a:avLst>
              <a:gd name="adj" fmla="val 29037"/>
            </a:avLst>
          </a:prstGeom>
          <a:solidFill>
            <a:srgbClr val="101010"/>
          </a:solidFill>
          <a:ln/>
        </p:spPr>
        <p:txBody>
          <a:bodyPr/>
          <a:lstStyle/>
          <a:p>
            <a:endParaRPr lang="en-US"/>
          </a:p>
        </p:txBody>
      </p:sp>
      <p:sp>
        <p:nvSpPr>
          <p:cNvPr id="9" name="Shape 7"/>
          <p:cNvSpPr/>
          <p:nvPr/>
        </p:nvSpPr>
        <p:spPr>
          <a:xfrm>
            <a:off x="1057632" y="3912751"/>
            <a:ext cx="5971580" cy="562451"/>
          </a:xfrm>
          <a:prstGeom prst="roundRect">
            <a:avLst>
              <a:gd name="adj" fmla="val 4839"/>
            </a:avLst>
          </a:prstGeom>
          <a:solidFill>
            <a:srgbClr val="101010"/>
          </a:solidFill>
          <a:ln/>
        </p:spPr>
        <p:txBody>
          <a:bodyPr/>
          <a:lstStyle/>
          <a:p>
            <a:endParaRPr lang="en-US"/>
          </a:p>
        </p:txBody>
      </p:sp>
      <p:sp>
        <p:nvSpPr>
          <p:cNvPr id="10" name="Text 8"/>
          <p:cNvSpPr/>
          <p:nvPr/>
        </p:nvSpPr>
        <p:spPr>
          <a:xfrm>
            <a:off x="1239083" y="4048839"/>
            <a:ext cx="5608677"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highlight>
                  <a:srgbClr val="101010"/>
                </a:highlight>
                <a:latin typeface="Consolas" pitchFamily="34" charset="0"/>
                <a:ea typeface="Consolas" pitchFamily="34" charset="-122"/>
                <a:cs typeface="Consolas" pitchFamily="34" charset="-120"/>
              </a:rPr>
              <a:t>{"tenSanPham": "Máy tính xách tay"}</a:t>
            </a:r>
            <a:endParaRPr lang="en-US" sz="1400" dirty="0"/>
          </a:p>
        </p:txBody>
      </p:sp>
      <p:sp>
        <p:nvSpPr>
          <p:cNvPr id="11" name="Shape 9"/>
          <p:cNvSpPr/>
          <p:nvPr/>
        </p:nvSpPr>
        <p:spPr>
          <a:xfrm>
            <a:off x="7405926" y="2241233"/>
            <a:ext cx="6430685" cy="2438281"/>
          </a:xfrm>
          <a:prstGeom prst="roundRect">
            <a:avLst>
              <a:gd name="adj" fmla="val 4500"/>
            </a:avLst>
          </a:prstGeom>
          <a:solidFill>
            <a:srgbClr val="030303">
              <a:alpha val="75000"/>
            </a:srgbClr>
          </a:solidFill>
          <a:ln w="22860">
            <a:solidFill>
              <a:srgbClr val="FC8337"/>
            </a:solidFill>
            <a:prstDash val="solid"/>
          </a:ln>
        </p:spPr>
        <p:txBody>
          <a:bodyPr/>
          <a:lstStyle/>
          <a:p>
            <a:endParaRPr lang="en-US"/>
          </a:p>
        </p:txBody>
      </p:sp>
      <p:sp>
        <p:nvSpPr>
          <p:cNvPr id="12" name="Shape 10"/>
          <p:cNvSpPr/>
          <p:nvPr/>
        </p:nvSpPr>
        <p:spPr>
          <a:xfrm>
            <a:off x="7383066" y="2241233"/>
            <a:ext cx="91440" cy="2438281"/>
          </a:xfrm>
          <a:prstGeom prst="roundRect">
            <a:avLst>
              <a:gd name="adj" fmla="val 178605"/>
            </a:avLst>
          </a:prstGeom>
          <a:solidFill>
            <a:srgbClr val="FC8337"/>
          </a:solidFill>
          <a:ln/>
        </p:spPr>
        <p:txBody>
          <a:bodyPr/>
          <a:lstStyle/>
          <a:p>
            <a:endParaRPr lang="en-US"/>
          </a:p>
        </p:txBody>
      </p:sp>
      <p:sp>
        <p:nvSpPr>
          <p:cNvPr id="13" name="Text 11"/>
          <p:cNvSpPr/>
          <p:nvPr/>
        </p:nvSpPr>
        <p:spPr>
          <a:xfrm>
            <a:off x="7678817" y="2445544"/>
            <a:ext cx="3233023"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Phân Tách Bằng Dấu Hai Chấm</a:t>
            </a:r>
            <a:endParaRPr lang="en-US" sz="1750" dirty="0"/>
          </a:p>
        </p:txBody>
      </p:sp>
      <p:sp>
        <p:nvSpPr>
          <p:cNvPr id="14" name="Text 12"/>
          <p:cNvSpPr/>
          <p:nvPr/>
        </p:nvSpPr>
        <p:spPr>
          <a:xfrm>
            <a:off x="7678817" y="2837855"/>
            <a:ext cx="5953482" cy="580549"/>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Mỗi cặp Tên-Giá trị phải được phân tách bằng </a:t>
            </a:r>
            <a:r>
              <a:rPr lang="en-US" sz="1400" b="1" dirty="0">
                <a:solidFill>
                  <a:srgbClr val="E5E0DF"/>
                </a:solidFill>
                <a:latin typeface="Roboto" pitchFamily="34" charset="0"/>
                <a:ea typeface="Roboto" pitchFamily="34" charset="-122"/>
                <a:cs typeface="Roboto" pitchFamily="34" charset="-120"/>
              </a:rPr>
              <a:t>dấu hai chấm (:)</a:t>
            </a:r>
            <a:r>
              <a:rPr lang="en-US" sz="1400" dirty="0">
                <a:solidFill>
                  <a:srgbClr val="E5E0DF"/>
                </a:solidFill>
                <a:latin typeface="Roboto" pitchFamily="34" charset="0"/>
                <a:ea typeface="Roboto" pitchFamily="34" charset="-122"/>
                <a:cs typeface="Roboto" pitchFamily="34" charset="-120"/>
              </a:rPr>
              <a:t>. Tên nằm bên trái và giá trị tương ứng nằm bên phải.</a:t>
            </a:r>
            <a:endParaRPr lang="en-US" sz="1400" dirty="0"/>
          </a:p>
        </p:txBody>
      </p:sp>
      <p:sp>
        <p:nvSpPr>
          <p:cNvPr id="15" name="Shape 13"/>
          <p:cNvSpPr/>
          <p:nvPr/>
        </p:nvSpPr>
        <p:spPr>
          <a:xfrm>
            <a:off x="7678817" y="3622477"/>
            <a:ext cx="5953482" cy="562451"/>
          </a:xfrm>
          <a:prstGeom prst="roundRect">
            <a:avLst>
              <a:gd name="adj" fmla="val 29037"/>
            </a:avLst>
          </a:prstGeom>
          <a:solidFill>
            <a:srgbClr val="101010"/>
          </a:solidFill>
          <a:ln/>
        </p:spPr>
        <p:txBody>
          <a:bodyPr/>
          <a:lstStyle/>
          <a:p>
            <a:endParaRPr lang="en-US"/>
          </a:p>
        </p:txBody>
      </p:sp>
      <p:sp>
        <p:nvSpPr>
          <p:cNvPr id="16" name="Shape 14"/>
          <p:cNvSpPr/>
          <p:nvPr/>
        </p:nvSpPr>
        <p:spPr>
          <a:xfrm>
            <a:off x="7669768" y="3622477"/>
            <a:ext cx="5971580" cy="562451"/>
          </a:xfrm>
          <a:prstGeom prst="roundRect">
            <a:avLst>
              <a:gd name="adj" fmla="val 4839"/>
            </a:avLst>
          </a:prstGeom>
          <a:solidFill>
            <a:srgbClr val="101010"/>
          </a:solidFill>
          <a:ln/>
        </p:spPr>
        <p:txBody>
          <a:bodyPr/>
          <a:lstStyle/>
          <a:p>
            <a:endParaRPr lang="en-US"/>
          </a:p>
        </p:txBody>
      </p:sp>
      <p:sp>
        <p:nvSpPr>
          <p:cNvPr id="17" name="Text 15"/>
          <p:cNvSpPr/>
          <p:nvPr/>
        </p:nvSpPr>
        <p:spPr>
          <a:xfrm>
            <a:off x="7851219" y="3758565"/>
            <a:ext cx="5608677"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highlight>
                  <a:srgbClr val="101010"/>
                </a:highlight>
                <a:latin typeface="Consolas" pitchFamily="34" charset="0"/>
                <a:ea typeface="Consolas" pitchFamily="34" charset="-122"/>
                <a:cs typeface="Consolas" pitchFamily="34" charset="-120"/>
              </a:rPr>
              <a:t>"gia": 12000000</a:t>
            </a:r>
            <a:endParaRPr lang="en-US" sz="1400" dirty="0"/>
          </a:p>
        </p:txBody>
      </p:sp>
      <p:sp>
        <p:nvSpPr>
          <p:cNvPr id="18" name="Shape 16"/>
          <p:cNvSpPr/>
          <p:nvPr/>
        </p:nvSpPr>
        <p:spPr>
          <a:xfrm>
            <a:off x="793790" y="4860965"/>
            <a:ext cx="6430685" cy="2728555"/>
          </a:xfrm>
          <a:prstGeom prst="roundRect">
            <a:avLst>
              <a:gd name="adj" fmla="val 4021"/>
            </a:avLst>
          </a:prstGeom>
          <a:solidFill>
            <a:srgbClr val="030303">
              <a:alpha val="75000"/>
            </a:srgbClr>
          </a:solidFill>
          <a:ln w="22860">
            <a:solidFill>
              <a:srgbClr val="FC8337"/>
            </a:solidFill>
            <a:prstDash val="solid"/>
          </a:ln>
        </p:spPr>
        <p:txBody>
          <a:bodyPr/>
          <a:lstStyle/>
          <a:p>
            <a:endParaRPr lang="en-US"/>
          </a:p>
        </p:txBody>
      </p:sp>
      <p:sp>
        <p:nvSpPr>
          <p:cNvPr id="19" name="Shape 17"/>
          <p:cNvSpPr/>
          <p:nvPr/>
        </p:nvSpPr>
        <p:spPr>
          <a:xfrm>
            <a:off x="770930" y="4860965"/>
            <a:ext cx="91440" cy="2728555"/>
          </a:xfrm>
          <a:prstGeom prst="roundRect">
            <a:avLst>
              <a:gd name="adj" fmla="val 178605"/>
            </a:avLst>
          </a:prstGeom>
          <a:solidFill>
            <a:srgbClr val="FC8337"/>
          </a:solidFill>
          <a:ln/>
        </p:spPr>
        <p:txBody>
          <a:bodyPr/>
          <a:lstStyle/>
          <a:p>
            <a:endParaRPr lang="en-US"/>
          </a:p>
        </p:txBody>
      </p:sp>
      <p:sp>
        <p:nvSpPr>
          <p:cNvPr id="20" name="Text 18"/>
          <p:cNvSpPr/>
          <p:nvPr/>
        </p:nvSpPr>
        <p:spPr>
          <a:xfrm>
            <a:off x="1066681" y="5065276"/>
            <a:ext cx="3952280"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Phân Tách Cặp Giá Trị Bằng Dấu Phẩy</a:t>
            </a:r>
            <a:endParaRPr lang="en-US" sz="1750" dirty="0"/>
          </a:p>
        </p:txBody>
      </p:sp>
      <p:sp>
        <p:nvSpPr>
          <p:cNvPr id="21" name="Text 19"/>
          <p:cNvSpPr/>
          <p:nvPr/>
        </p:nvSpPr>
        <p:spPr>
          <a:xfrm>
            <a:off x="1066681" y="5457587"/>
            <a:ext cx="5953482" cy="580549"/>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Khi có nhiều hơn một cặp Tên-Giá trị trong một Object hoặc nhiều giá trị trong một Array, chúng phải được phân tách bằng </a:t>
            </a:r>
            <a:r>
              <a:rPr lang="en-US" sz="1400" b="1" dirty="0">
                <a:solidFill>
                  <a:srgbClr val="E5E0DF"/>
                </a:solidFill>
                <a:latin typeface="Roboto" pitchFamily="34" charset="0"/>
                <a:ea typeface="Roboto" pitchFamily="34" charset="-122"/>
                <a:cs typeface="Roboto" pitchFamily="34" charset="-120"/>
              </a:rPr>
              <a:t>dấu phẩy (,)</a:t>
            </a:r>
            <a:r>
              <a:rPr lang="en-US" sz="1400" dirty="0">
                <a:solidFill>
                  <a:srgbClr val="E5E0DF"/>
                </a:solidFill>
                <a:latin typeface="Roboto" pitchFamily="34" charset="0"/>
                <a:ea typeface="Roboto" pitchFamily="34" charset="-122"/>
                <a:cs typeface="Roboto" pitchFamily="34" charset="-120"/>
              </a:rPr>
              <a:t>.</a:t>
            </a:r>
            <a:endParaRPr lang="en-US" sz="1400" dirty="0"/>
          </a:p>
        </p:txBody>
      </p:sp>
      <p:sp>
        <p:nvSpPr>
          <p:cNvPr id="22" name="Shape 20"/>
          <p:cNvSpPr/>
          <p:nvPr/>
        </p:nvSpPr>
        <p:spPr>
          <a:xfrm>
            <a:off x="1066681" y="6242209"/>
            <a:ext cx="5953482" cy="562451"/>
          </a:xfrm>
          <a:prstGeom prst="roundRect">
            <a:avLst>
              <a:gd name="adj" fmla="val 29037"/>
            </a:avLst>
          </a:prstGeom>
          <a:solidFill>
            <a:srgbClr val="101010"/>
          </a:solidFill>
          <a:ln/>
        </p:spPr>
        <p:txBody>
          <a:bodyPr/>
          <a:lstStyle/>
          <a:p>
            <a:endParaRPr lang="en-US"/>
          </a:p>
        </p:txBody>
      </p:sp>
      <p:sp>
        <p:nvSpPr>
          <p:cNvPr id="23" name="Shape 21"/>
          <p:cNvSpPr/>
          <p:nvPr/>
        </p:nvSpPr>
        <p:spPr>
          <a:xfrm>
            <a:off x="1057632" y="6242209"/>
            <a:ext cx="5971580" cy="562451"/>
          </a:xfrm>
          <a:prstGeom prst="roundRect">
            <a:avLst>
              <a:gd name="adj" fmla="val 4839"/>
            </a:avLst>
          </a:prstGeom>
          <a:solidFill>
            <a:srgbClr val="101010"/>
          </a:solidFill>
          <a:ln/>
        </p:spPr>
        <p:txBody>
          <a:bodyPr/>
          <a:lstStyle/>
          <a:p>
            <a:endParaRPr lang="en-US"/>
          </a:p>
        </p:txBody>
      </p:sp>
      <p:sp>
        <p:nvSpPr>
          <p:cNvPr id="24" name="Text 22"/>
          <p:cNvSpPr/>
          <p:nvPr/>
        </p:nvSpPr>
        <p:spPr>
          <a:xfrm>
            <a:off x="1239083" y="6378297"/>
            <a:ext cx="5608677" cy="290274"/>
          </a:xfrm>
          <a:prstGeom prst="rect">
            <a:avLst/>
          </a:prstGeom>
          <a:noFill/>
          <a:ln/>
        </p:spPr>
        <p:txBody>
          <a:bodyPr wrap="none" lIns="0" tIns="0" rIns="0" bIns="0" rtlCol="0" anchor="t"/>
          <a:lstStyle/>
          <a:p>
            <a:pPr marL="0" indent="0" algn="l">
              <a:lnSpc>
                <a:spcPts val="2250"/>
              </a:lnSpc>
              <a:buNone/>
            </a:pPr>
            <a:r>
              <a:rPr lang="en-US" sz="1400" dirty="0">
                <a:solidFill>
                  <a:srgbClr val="E5E0DF"/>
                </a:solidFill>
                <a:highlight>
                  <a:srgbClr val="101010"/>
                </a:highlight>
                <a:latin typeface="Consolas" pitchFamily="34" charset="0"/>
                <a:ea typeface="Consolas" pitchFamily="34" charset="-122"/>
                <a:cs typeface="Consolas" pitchFamily="34" charset="-120"/>
              </a:rPr>
              <a:t>{"id": 1, "trangThai": "Đang xử lý"}</a:t>
            </a:r>
            <a:endParaRPr lang="en-US" sz="1400" dirty="0"/>
          </a:p>
        </p:txBody>
      </p:sp>
      <p:sp>
        <p:nvSpPr>
          <p:cNvPr id="25" name="Shape 23"/>
          <p:cNvSpPr/>
          <p:nvPr/>
        </p:nvSpPr>
        <p:spPr>
          <a:xfrm>
            <a:off x="7405926" y="4860965"/>
            <a:ext cx="6430685" cy="2728555"/>
          </a:xfrm>
          <a:prstGeom prst="roundRect">
            <a:avLst>
              <a:gd name="adj" fmla="val 4021"/>
            </a:avLst>
          </a:prstGeom>
          <a:solidFill>
            <a:srgbClr val="030303">
              <a:alpha val="75000"/>
            </a:srgbClr>
          </a:solidFill>
          <a:ln w="22860">
            <a:solidFill>
              <a:srgbClr val="FC8337"/>
            </a:solidFill>
            <a:prstDash val="solid"/>
          </a:ln>
        </p:spPr>
        <p:txBody>
          <a:bodyPr/>
          <a:lstStyle/>
          <a:p>
            <a:endParaRPr lang="en-US"/>
          </a:p>
        </p:txBody>
      </p:sp>
      <p:sp>
        <p:nvSpPr>
          <p:cNvPr id="26" name="Shape 24"/>
          <p:cNvSpPr/>
          <p:nvPr/>
        </p:nvSpPr>
        <p:spPr>
          <a:xfrm>
            <a:off x="7383066" y="4860965"/>
            <a:ext cx="91440" cy="2728555"/>
          </a:xfrm>
          <a:prstGeom prst="roundRect">
            <a:avLst>
              <a:gd name="adj" fmla="val 178605"/>
            </a:avLst>
          </a:prstGeom>
          <a:solidFill>
            <a:srgbClr val="FC8337"/>
          </a:solidFill>
          <a:ln/>
        </p:spPr>
        <p:txBody>
          <a:bodyPr/>
          <a:lstStyle/>
          <a:p>
            <a:endParaRPr lang="en-US"/>
          </a:p>
        </p:txBody>
      </p:sp>
      <p:sp>
        <p:nvSpPr>
          <p:cNvPr id="27" name="Text 25"/>
          <p:cNvSpPr/>
          <p:nvPr/>
        </p:nvSpPr>
        <p:spPr>
          <a:xfrm>
            <a:off x="7678817" y="5065276"/>
            <a:ext cx="2659856" cy="283488"/>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Saira Medium" pitchFamily="34" charset="0"/>
                <a:ea typeface="Saira Medium" pitchFamily="34" charset="-122"/>
                <a:cs typeface="Saira Medium" pitchFamily="34" charset="-120"/>
              </a:rPr>
              <a:t>Không Có Dấu Phẩy Thừa</a:t>
            </a:r>
            <a:endParaRPr lang="en-US" sz="1750" dirty="0"/>
          </a:p>
        </p:txBody>
      </p:sp>
      <p:sp>
        <p:nvSpPr>
          <p:cNvPr id="28" name="Text 26"/>
          <p:cNvSpPr/>
          <p:nvPr/>
        </p:nvSpPr>
        <p:spPr>
          <a:xfrm>
            <a:off x="7678817" y="5457587"/>
            <a:ext cx="5953482" cy="870823"/>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Roboto" pitchFamily="34" charset="0"/>
                <a:ea typeface="Roboto" pitchFamily="34" charset="-122"/>
                <a:cs typeface="Roboto" pitchFamily="34" charset="-120"/>
              </a:rPr>
              <a:t>JSON không cho phép dấu phẩy ở cuối cặp Tên-Giá trị cuối cùng trong một Object hoặc phần tử cuối cùng trong một Array. Đây là một lỗi cú pháp phổ biến.</a:t>
            </a:r>
            <a:endParaRPr lang="en-US" sz="1400" dirty="0"/>
          </a:p>
        </p:txBody>
      </p:sp>
      <p:sp>
        <p:nvSpPr>
          <p:cNvPr id="29" name="Shape 27"/>
          <p:cNvSpPr/>
          <p:nvPr/>
        </p:nvSpPr>
        <p:spPr>
          <a:xfrm>
            <a:off x="7678817" y="6532483"/>
            <a:ext cx="5953482" cy="852726"/>
          </a:xfrm>
          <a:prstGeom prst="roundRect">
            <a:avLst>
              <a:gd name="adj" fmla="val 19152"/>
            </a:avLst>
          </a:prstGeom>
          <a:solidFill>
            <a:srgbClr val="101010"/>
          </a:solidFill>
          <a:ln/>
        </p:spPr>
        <p:txBody>
          <a:bodyPr/>
          <a:lstStyle/>
          <a:p>
            <a:endParaRPr lang="en-US"/>
          </a:p>
        </p:txBody>
      </p:sp>
      <p:sp>
        <p:nvSpPr>
          <p:cNvPr id="30" name="Shape 28"/>
          <p:cNvSpPr/>
          <p:nvPr/>
        </p:nvSpPr>
        <p:spPr>
          <a:xfrm>
            <a:off x="7669768" y="6532483"/>
            <a:ext cx="5971580" cy="852726"/>
          </a:xfrm>
          <a:prstGeom prst="roundRect">
            <a:avLst>
              <a:gd name="adj" fmla="val 3192"/>
            </a:avLst>
          </a:prstGeom>
          <a:solidFill>
            <a:srgbClr val="101010"/>
          </a:solidFill>
          <a:ln/>
        </p:spPr>
        <p:txBody>
          <a:bodyPr/>
          <a:lstStyle/>
          <a:p>
            <a:endParaRPr lang="en-US"/>
          </a:p>
        </p:txBody>
      </p:sp>
      <p:sp>
        <p:nvSpPr>
          <p:cNvPr id="31" name="Text 29"/>
          <p:cNvSpPr/>
          <p:nvPr/>
        </p:nvSpPr>
        <p:spPr>
          <a:xfrm>
            <a:off x="7851219" y="6668572"/>
            <a:ext cx="5608677" cy="580549"/>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highlight>
                  <a:srgbClr val="101010"/>
                </a:highlight>
                <a:latin typeface="Consolas" pitchFamily="34" charset="0"/>
                <a:ea typeface="Consolas" pitchFamily="34" charset="-122"/>
                <a:cs typeface="Consolas" pitchFamily="34" charset="-120"/>
              </a:rPr>
              <a:t>// Sai: {"a": 1, "b": 2,}// Đúng: {"a": 1, "b": 2}</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91408"/>
            <a:ext cx="4815602" cy="368618"/>
          </a:xfrm>
          <a:prstGeom prst="rect">
            <a:avLst/>
          </a:prstGeom>
          <a:noFill/>
          <a:ln/>
        </p:spPr>
        <p:txBody>
          <a:bodyPr wrap="none" lIns="0" tIns="0" rIns="0" bIns="0" rtlCol="0" anchor="t"/>
          <a:lstStyle/>
          <a:p>
            <a:pPr marL="0" indent="0" algn="l">
              <a:lnSpc>
                <a:spcPts val="2900"/>
              </a:lnSpc>
              <a:buNone/>
            </a:pPr>
            <a:r>
              <a:rPr lang="en-US" sz="2300" dirty="0">
                <a:solidFill>
                  <a:srgbClr val="FFFFFF"/>
                </a:solidFill>
                <a:latin typeface="Saira Medium" pitchFamily="34" charset="0"/>
                <a:ea typeface="Saira Medium" pitchFamily="34" charset="-122"/>
                <a:cs typeface="Saira Medium" pitchFamily="34" charset="-120"/>
              </a:rPr>
              <a:t>VÍ DỤ TỔNG THỂ: HỒ SƠ SINH VIÊN</a:t>
            </a:r>
            <a:endParaRPr lang="en-US" sz="2300" dirty="0"/>
          </a:p>
        </p:txBody>
      </p:sp>
      <p:sp>
        <p:nvSpPr>
          <p:cNvPr id="3" name="Text 1"/>
          <p:cNvSpPr/>
          <p:nvPr/>
        </p:nvSpPr>
        <p:spPr>
          <a:xfrm>
            <a:off x="793790" y="1454825"/>
            <a:ext cx="13042821" cy="235744"/>
          </a:xfrm>
          <a:prstGeom prst="rect">
            <a:avLst/>
          </a:prstGeom>
          <a:noFill/>
          <a:ln/>
        </p:spPr>
        <p:txBody>
          <a:bodyPr wrap="non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Ví dụ này minh họa cách kết hợp Object và Array để tạo cấu trúc dữ liệu phức tạp, lồng ghép (nesting) các thông tin liên quan.</a:t>
            </a:r>
            <a:endParaRPr lang="en-US" sz="1150" dirty="0"/>
          </a:p>
        </p:txBody>
      </p:sp>
      <p:sp>
        <p:nvSpPr>
          <p:cNvPr id="4" name="Shape 2"/>
          <p:cNvSpPr/>
          <p:nvPr/>
        </p:nvSpPr>
        <p:spPr>
          <a:xfrm>
            <a:off x="793790" y="2022277"/>
            <a:ext cx="6341626" cy="4464367"/>
          </a:xfrm>
          <a:prstGeom prst="roundRect">
            <a:avLst>
              <a:gd name="adj" fmla="val 2972"/>
            </a:avLst>
          </a:prstGeom>
          <a:solidFill>
            <a:srgbClr val="101010"/>
          </a:solidFill>
          <a:ln/>
        </p:spPr>
        <p:txBody>
          <a:bodyPr/>
          <a:lstStyle/>
          <a:p>
            <a:endParaRPr lang="en-US"/>
          </a:p>
        </p:txBody>
      </p:sp>
      <p:sp>
        <p:nvSpPr>
          <p:cNvPr id="5" name="Shape 3"/>
          <p:cNvSpPr/>
          <p:nvPr/>
        </p:nvSpPr>
        <p:spPr>
          <a:xfrm>
            <a:off x="786527" y="2022277"/>
            <a:ext cx="6356152" cy="4464367"/>
          </a:xfrm>
          <a:prstGeom prst="roundRect">
            <a:avLst>
              <a:gd name="adj" fmla="val 495"/>
            </a:avLst>
          </a:prstGeom>
          <a:solidFill>
            <a:srgbClr val="101010"/>
          </a:solidFill>
          <a:ln/>
        </p:spPr>
        <p:txBody>
          <a:bodyPr/>
          <a:lstStyle/>
          <a:p>
            <a:endParaRPr lang="en-US"/>
          </a:p>
        </p:txBody>
      </p:sp>
      <p:sp>
        <p:nvSpPr>
          <p:cNvPr id="6" name="Text 4"/>
          <p:cNvSpPr/>
          <p:nvPr/>
        </p:nvSpPr>
        <p:spPr>
          <a:xfrm>
            <a:off x="933926" y="2132767"/>
            <a:ext cx="6061353" cy="4243388"/>
          </a:xfrm>
          <a:prstGeom prst="rect">
            <a:avLst/>
          </a:prstGeom>
          <a:noFill/>
          <a:ln/>
        </p:spPr>
        <p:txBody>
          <a:bodyPr wrap="square" lIns="0" tIns="0" rIns="0" bIns="0" rtlCol="0" anchor="t"/>
          <a:lstStyle/>
          <a:p>
            <a:pPr marL="0" indent="0" algn="l">
              <a:lnSpc>
                <a:spcPts val="1850"/>
              </a:lnSpc>
              <a:buNone/>
            </a:pPr>
            <a:r>
              <a:rPr lang="en-US" sz="1150" dirty="0">
                <a:solidFill>
                  <a:srgbClr val="E5E0DF"/>
                </a:solidFill>
                <a:highlight>
                  <a:srgbClr val="101010"/>
                </a:highlight>
                <a:latin typeface="Consolas" pitchFamily="34" charset="0"/>
                <a:ea typeface="Consolas" pitchFamily="34" charset="-122"/>
                <a:cs typeface="Consolas" pitchFamily="34" charset="-120"/>
              </a:rPr>
              <a:t>{  "maSinhVien": "SV00123",  "ten": "Lê Thị Hồng",  "tuoi": 20,  "gioiTinh": "Nữ",  "daKetHon": false,  "diaChi": {    "soNha": "45/A",    "duong": "Cách Mạng Tháng Tám",    "thanhPho": "TP. Hồ Chí Minh"  },  "soThich": [    "Đọc sách",    "Du lịch",    "Chơi game"  ]}      </a:t>
            </a:r>
            <a:endParaRPr lang="en-US" sz="1150" dirty="0"/>
          </a:p>
        </p:txBody>
      </p:sp>
      <p:sp>
        <p:nvSpPr>
          <p:cNvPr id="7" name="Text 5"/>
          <p:cNvSpPr/>
          <p:nvPr/>
        </p:nvSpPr>
        <p:spPr>
          <a:xfrm>
            <a:off x="7502604" y="1989058"/>
            <a:ext cx="6341626" cy="243364"/>
          </a:xfrm>
          <a:prstGeom prst="rect">
            <a:avLst/>
          </a:prstGeom>
          <a:noFill/>
          <a:ln/>
        </p:spPr>
        <p:txBody>
          <a:bodyPr wrap="none" lIns="0" tIns="0" rIns="0" bIns="0" rtlCol="0" anchor="t"/>
          <a:lstStyle/>
          <a:p>
            <a:pPr marL="0" indent="0" algn="l">
              <a:lnSpc>
                <a:spcPts val="1850"/>
              </a:lnSpc>
              <a:buNone/>
            </a:pPr>
            <a:r>
              <a:rPr lang="en-US" sz="1150" b="1" dirty="0">
                <a:solidFill>
                  <a:srgbClr val="FC8337"/>
                </a:solidFill>
                <a:latin typeface="Roboto" pitchFamily="34" charset="0"/>
                <a:ea typeface="Roboto" pitchFamily="34" charset="-122"/>
                <a:cs typeface="Roboto" pitchFamily="34" charset="-120"/>
              </a:rPr>
              <a:t>Object Lồng Nhau:</a:t>
            </a:r>
            <a:r>
              <a:rPr lang="en-US" sz="1150" dirty="0">
                <a:solidFill>
                  <a:srgbClr val="E5E0DF"/>
                </a:solidFill>
                <a:latin typeface="Roboto" pitchFamily="34" charset="0"/>
                <a:ea typeface="Roboto" pitchFamily="34" charset="-122"/>
                <a:cs typeface="Roboto" pitchFamily="34" charset="-120"/>
              </a:rPr>
              <a:t> Thuộc tính </a:t>
            </a:r>
            <a:r>
              <a:rPr lang="en-US" sz="1150" dirty="0">
                <a:solidFill>
                  <a:srgbClr val="E5E0DF"/>
                </a:solidFill>
                <a:highlight>
                  <a:srgbClr val="101010"/>
                </a:highlight>
                <a:latin typeface="Consolas" pitchFamily="34" charset="0"/>
                <a:ea typeface="Consolas" pitchFamily="34" charset="-122"/>
                <a:cs typeface="Consolas" pitchFamily="34" charset="-120"/>
              </a:rPr>
              <a:t>diaChi</a:t>
            </a:r>
            <a:r>
              <a:rPr lang="en-US" sz="1150" dirty="0">
                <a:solidFill>
                  <a:srgbClr val="E5E0DF"/>
                </a:solidFill>
                <a:latin typeface="Roboto" pitchFamily="34" charset="0"/>
                <a:ea typeface="Roboto" pitchFamily="34" charset="-122"/>
                <a:cs typeface="Roboto" pitchFamily="34" charset="-120"/>
              </a:rPr>
              <a:t> là một Object con, chứa các chi tiết địa chỉ.</a:t>
            </a:r>
            <a:endParaRPr lang="en-US" sz="1150" dirty="0"/>
          </a:p>
        </p:txBody>
      </p:sp>
      <p:sp>
        <p:nvSpPr>
          <p:cNvPr id="8" name="Text 6"/>
          <p:cNvSpPr/>
          <p:nvPr/>
        </p:nvSpPr>
        <p:spPr>
          <a:xfrm>
            <a:off x="7502604" y="2365058"/>
            <a:ext cx="6341626" cy="243364"/>
          </a:xfrm>
          <a:prstGeom prst="rect">
            <a:avLst/>
          </a:prstGeom>
          <a:noFill/>
          <a:ln/>
        </p:spPr>
        <p:txBody>
          <a:bodyPr wrap="none" lIns="0" tIns="0" rIns="0" bIns="0" rtlCol="0" anchor="t"/>
          <a:lstStyle/>
          <a:p>
            <a:pPr marL="0" indent="0" algn="l">
              <a:lnSpc>
                <a:spcPts val="1850"/>
              </a:lnSpc>
              <a:buNone/>
            </a:pPr>
            <a:r>
              <a:rPr lang="en-US" sz="1150" b="1" dirty="0">
                <a:solidFill>
                  <a:srgbClr val="FC8337"/>
                </a:solidFill>
                <a:latin typeface="Roboto" pitchFamily="34" charset="0"/>
                <a:ea typeface="Roboto" pitchFamily="34" charset="-122"/>
                <a:cs typeface="Roboto" pitchFamily="34" charset="-120"/>
              </a:rPr>
              <a:t>Array Dữ Liệu:</a:t>
            </a:r>
            <a:r>
              <a:rPr lang="en-US" sz="1150" dirty="0">
                <a:solidFill>
                  <a:srgbClr val="E5E0DF"/>
                </a:solidFill>
                <a:latin typeface="Roboto" pitchFamily="34" charset="0"/>
                <a:ea typeface="Roboto" pitchFamily="34" charset="-122"/>
                <a:cs typeface="Roboto" pitchFamily="34" charset="-120"/>
              </a:rPr>
              <a:t> Thuộc tính </a:t>
            </a:r>
            <a:r>
              <a:rPr lang="en-US" sz="1150" dirty="0">
                <a:solidFill>
                  <a:srgbClr val="E5E0DF"/>
                </a:solidFill>
                <a:highlight>
                  <a:srgbClr val="101010"/>
                </a:highlight>
                <a:latin typeface="Consolas" pitchFamily="34" charset="0"/>
                <a:ea typeface="Consolas" pitchFamily="34" charset="-122"/>
                <a:cs typeface="Consolas" pitchFamily="34" charset="-120"/>
              </a:rPr>
              <a:t>soThich</a:t>
            </a:r>
            <a:r>
              <a:rPr lang="en-US" sz="1150" dirty="0">
                <a:solidFill>
                  <a:srgbClr val="E5E0DF"/>
                </a:solidFill>
                <a:latin typeface="Roboto" pitchFamily="34" charset="0"/>
                <a:ea typeface="Roboto" pitchFamily="34" charset="-122"/>
                <a:cs typeface="Roboto" pitchFamily="34" charset="-120"/>
              </a:rPr>
              <a:t> là một Array chứa danh sách các chuỗi ký tự.</a:t>
            </a:r>
            <a:endParaRPr lang="en-US" sz="1150" dirty="0"/>
          </a:p>
        </p:txBody>
      </p:sp>
      <p:sp>
        <p:nvSpPr>
          <p:cNvPr id="9" name="Text 7"/>
          <p:cNvSpPr/>
          <p:nvPr/>
        </p:nvSpPr>
        <p:spPr>
          <a:xfrm>
            <a:off x="7502604" y="2741057"/>
            <a:ext cx="6341626" cy="243364"/>
          </a:xfrm>
          <a:prstGeom prst="rect">
            <a:avLst/>
          </a:prstGeom>
          <a:noFill/>
          <a:ln/>
        </p:spPr>
        <p:txBody>
          <a:bodyPr wrap="none" lIns="0" tIns="0" rIns="0" bIns="0" rtlCol="0" anchor="t"/>
          <a:lstStyle/>
          <a:p>
            <a:pPr marL="0" indent="0" algn="l">
              <a:lnSpc>
                <a:spcPts val="1850"/>
              </a:lnSpc>
              <a:buNone/>
            </a:pPr>
            <a:r>
              <a:rPr lang="en-US" sz="1150" b="1" dirty="0">
                <a:solidFill>
                  <a:srgbClr val="FC8337"/>
                </a:solidFill>
                <a:latin typeface="Roboto" pitchFamily="34" charset="0"/>
                <a:ea typeface="Roboto" pitchFamily="34" charset="-122"/>
                <a:cs typeface="Roboto" pitchFamily="34" charset="-120"/>
              </a:rPr>
              <a:t>Boolean:</a:t>
            </a:r>
            <a:r>
              <a:rPr lang="en-US" sz="1150" dirty="0">
                <a:solidFill>
                  <a:srgbClr val="E5E0DF"/>
                </a:solidFill>
                <a:latin typeface="Roboto" pitchFamily="34" charset="0"/>
                <a:ea typeface="Roboto" pitchFamily="34" charset="-122"/>
                <a:cs typeface="Roboto" pitchFamily="34" charset="-120"/>
              </a:rPr>
              <a:t> </a:t>
            </a:r>
            <a:r>
              <a:rPr lang="en-US" sz="1150" dirty="0">
                <a:solidFill>
                  <a:srgbClr val="E5E0DF"/>
                </a:solidFill>
                <a:highlight>
                  <a:srgbClr val="101010"/>
                </a:highlight>
                <a:latin typeface="Consolas" pitchFamily="34" charset="0"/>
                <a:ea typeface="Consolas" pitchFamily="34" charset="-122"/>
                <a:cs typeface="Consolas" pitchFamily="34" charset="-120"/>
              </a:rPr>
              <a:t>daKetHon: false</a:t>
            </a:r>
            <a:r>
              <a:rPr lang="en-US" sz="1150" dirty="0">
                <a:solidFill>
                  <a:srgbClr val="E5E0DF"/>
                </a:solidFill>
                <a:latin typeface="Roboto" pitchFamily="34" charset="0"/>
                <a:ea typeface="Roboto" pitchFamily="34" charset="-122"/>
                <a:cs typeface="Roboto" pitchFamily="34" charset="-120"/>
              </a:rPr>
              <a:t> cho thấy đây là một giá trị Boolean tiêu chuẩn.</a:t>
            </a:r>
            <a:endParaRPr lang="en-US" sz="1150" dirty="0"/>
          </a:p>
        </p:txBody>
      </p:sp>
      <p:pic>
        <p:nvPicPr>
          <p:cNvPr id="10" name="Image 0" descr="preencoded.png"/>
          <p:cNvPicPr>
            <a:picLocks noChangeAspect="1"/>
          </p:cNvPicPr>
          <p:nvPr/>
        </p:nvPicPr>
        <p:blipFill>
          <a:blip r:embed="rId3"/>
          <a:stretch>
            <a:fillRect/>
          </a:stretch>
        </p:blipFill>
        <p:spPr>
          <a:xfrm>
            <a:off x="7502604" y="3150275"/>
            <a:ext cx="4121944" cy="412194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2913</Words>
  <Application>Microsoft Office PowerPoint</Application>
  <PresentationFormat>Custom</PresentationFormat>
  <Paragraphs>178</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Saira Medium</vt:lpstr>
      <vt:lpstr>Consolas</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Thanh Tùng Nguyễn</cp:lastModifiedBy>
  <cp:revision>2</cp:revision>
  <dcterms:created xsi:type="dcterms:W3CDTF">2025-11-05T10:07:54Z</dcterms:created>
  <dcterms:modified xsi:type="dcterms:W3CDTF">2025-11-05T10:19:49Z</dcterms:modified>
</cp:coreProperties>
</file>